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1" r:id="rId5"/>
    <p:sldMasterId id="2147483653" r:id="rId6"/>
  </p:sldMasterIdLst>
  <p:sldIdLst>
    <p:sldId id="256" r:id="rId7"/>
    <p:sldId id="297" r:id="rId8"/>
    <p:sldId id="264" r:id="rId9"/>
    <p:sldId id="270" r:id="rId10"/>
    <p:sldId id="298" r:id="rId11"/>
    <p:sldId id="314" r:id="rId12"/>
    <p:sldId id="313" r:id="rId13"/>
    <p:sldId id="299" r:id="rId14"/>
    <p:sldId id="300" r:id="rId15"/>
    <p:sldId id="301" r:id="rId16"/>
    <p:sldId id="279" r:id="rId17"/>
    <p:sldId id="307" r:id="rId18"/>
    <p:sldId id="282" r:id="rId19"/>
    <p:sldId id="306" r:id="rId20"/>
    <p:sldId id="303" r:id="rId21"/>
    <p:sldId id="308" r:id="rId22"/>
    <p:sldId id="309" r:id="rId23"/>
    <p:sldId id="310" r:id="rId24"/>
    <p:sldId id="284" r:id="rId25"/>
    <p:sldId id="311" r:id="rId26"/>
    <p:sldId id="312" r:id="rId27"/>
    <p:sldId id="285" r:id="rId28"/>
    <p:sldId id="271" r:id="rId2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9941"/>
    <a:srgbClr val="A4D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990A19-7917-4285-9D39-AFDBAAFD96BA}" v="31" dt="2020-05-26T11:43:02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6" autoAdjust="0"/>
    <p:restoredTop sz="94660"/>
  </p:normalViewPr>
  <p:slideViewPr>
    <p:cSldViewPr>
      <p:cViewPr varScale="1">
        <p:scale>
          <a:sx n="110" d="100"/>
          <a:sy n="110" d="100"/>
        </p:scale>
        <p:origin x="773" y="67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Relationship Id="rId8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23878"/>
            <a:ext cx="9144000" cy="51754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241422"/>
            <a:ext cx="9144000" cy="43204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4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  <p:pic>
        <p:nvPicPr>
          <p:cNvPr id="1027" name="Picture 3" descr="G:\002-KIMS BUSINESS\007-02-Googleslidesppt\02-GSppt-Contents-Kim\20170429\07-\item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442" y="310690"/>
            <a:ext cx="6414918" cy="325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" name="Rectangle 1"/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98" y="1079005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516216" y="1217153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8B87355E-D241-4F84-8E34-F12EFC8C5311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8A80B83A-8DB6-4419-B9E6-5F4B7AD8250B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43C72C95-08A5-4AE8-AA2B-7F0F1D15237D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F744013E-0792-4E51-B21F-CE2E88A9BDF0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5048D8BC-6BEB-40DA-A91D-AE076BF3D670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80C6D9FC-EAE8-4EFC-AD4C-7A54C93E55DE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8CA4EF62-C0AE-487F-99C8-557E9C34CF58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C99470B5-F69C-47A6-A008-A055BC5A021B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B0E86D1-5B0C-4381-A5AE-15D3B0AA4D84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87B717A4-B04E-47EF-9C2D-21FC12E3AC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08993359-6EE8-4F9B-A1B6-07CADFE356A7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8BBF0BD-20A1-4BE9-8F51-98ACCA87025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E5999C32-E7D0-45EA-9ED9-5C3EBEF6D1A2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493FEA4D-D2EC-42FF-815F-E1C62644F9D6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DD68CD7F-C635-4A31-91AE-B21DDAD2D66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7EBF13E9-9DF3-4DA7-870E-B2463BDBB2FD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DFA2D170-A948-4315-9FB0-2033E3DE34DA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736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55" y="1131590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154419" y="1237310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7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171" y="1117462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898835" y="1223182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3647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572000" y="1715444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0" y="343350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1326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923928" y="0"/>
            <a:ext cx="5220072" cy="31478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11560" y="2787774"/>
            <a:ext cx="288032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2264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32918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6079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2525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그림 개체 틀 14">
            <a:extLst>
              <a:ext uri="{FF2B5EF4-FFF2-40B4-BE49-F238E27FC236}">
                <a16:creationId xmlns:a16="http://schemas.microsoft.com/office/drawing/2014/main" id="{9ECFE99B-B579-4A3C-A87A-75084AC09EE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1368152 h 2499742"/>
              <a:gd name="connsiteX3" fmla="*/ 3372247 w 4499992"/>
              <a:gd name="connsiteY3" fmla="*/ 1368152 h 2499742"/>
              <a:gd name="connsiteX4" fmla="*/ 3372247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1368152"/>
                </a:lnTo>
                <a:lnTo>
                  <a:pt x="3372247" y="1368152"/>
                </a:lnTo>
                <a:lnTo>
                  <a:pt x="3372247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F4858D0D-29DA-4F26-AF18-C0DEB17ABC84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644008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1137667 w 4499992"/>
              <a:gd name="connsiteY3" fmla="*/ 2499742 h 2499742"/>
              <a:gd name="connsiteX4" fmla="*/ 1137667 w 4499992"/>
              <a:gd name="connsiteY4" fmla="*/ 1368152 h 2499742"/>
              <a:gd name="connsiteX5" fmla="*/ 0 w 4499992"/>
              <a:gd name="connsiteY5" fmla="*/ 136815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1137667" y="2499742"/>
                </a:lnTo>
                <a:lnTo>
                  <a:pt x="1137667" y="1368152"/>
                </a:lnTo>
                <a:lnTo>
                  <a:pt x="0" y="1368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400095AA-D917-4540-B014-EEDB5478D0D8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644008" y="2643759"/>
            <a:ext cx="4499992" cy="2499742"/>
          </a:xfrm>
          <a:custGeom>
            <a:avLst/>
            <a:gdLst>
              <a:gd name="connsiteX0" fmla="*/ 1137667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0 w 4499992"/>
              <a:gd name="connsiteY3" fmla="*/ 2499742 h 2499742"/>
              <a:gd name="connsiteX4" fmla="*/ 0 w 4499992"/>
              <a:gd name="connsiteY4" fmla="*/ 1118616 h 2499742"/>
              <a:gd name="connsiteX5" fmla="*/ 1137667 w 4499992"/>
              <a:gd name="connsiteY5" fmla="*/ 1118616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1137667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0" y="2499742"/>
                </a:lnTo>
                <a:lnTo>
                  <a:pt x="0" y="1118616"/>
                </a:lnTo>
                <a:lnTo>
                  <a:pt x="1137667" y="11186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E797F658-C176-47C2-AEB4-F20B23921179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0" y="2643759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3372247 w 4499992"/>
              <a:gd name="connsiteY1" fmla="*/ 0 h 2499742"/>
              <a:gd name="connsiteX2" fmla="*/ 3372247 w 4499992"/>
              <a:gd name="connsiteY2" fmla="*/ 1118616 h 2499742"/>
              <a:gd name="connsiteX3" fmla="*/ 4499992 w 4499992"/>
              <a:gd name="connsiteY3" fmla="*/ 1118616 h 2499742"/>
              <a:gd name="connsiteX4" fmla="*/ 4499992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3372247" y="0"/>
                </a:lnTo>
                <a:lnTo>
                  <a:pt x="3372247" y="1118616"/>
                </a:lnTo>
                <a:lnTo>
                  <a:pt x="4499992" y="1118616"/>
                </a:lnTo>
                <a:lnTo>
                  <a:pt x="4499992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4550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491880" y="2571750"/>
            <a:ext cx="2160240" cy="2571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652120" y="2571750"/>
            <a:ext cx="349188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0" y="2561481"/>
            <a:ext cx="1740797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1739834" y="2561481"/>
            <a:ext cx="1752046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0" y="3857625"/>
            <a:ext cx="3491880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457200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4214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1347614"/>
            <a:ext cx="9144000" cy="2448272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2" name="Rectangle 1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 userDrawn="1"/>
          </p:nvSpPr>
          <p:spPr>
            <a:xfrm>
              <a:off x="0" y="1923678"/>
              <a:ext cx="9144000" cy="1224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63027" y="2155604"/>
            <a:ext cx="4880973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63027" y="2629180"/>
            <a:ext cx="4880973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2267744" y="0"/>
            <a:ext cx="4608512" cy="5143500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6" name="Rectangle 5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286000" y="1347614"/>
              <a:ext cx="4572000" cy="2448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363838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393990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002-KIMS BUSINESS\007-02-Googleslidesppt\02-GSppt-Contents-Kim\20170429\07-\item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162"/>
            <a:ext cx="2527764" cy="252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23" name="Group 2">
            <a:extLst>
              <a:ext uri="{FF2B5EF4-FFF2-40B4-BE49-F238E27FC236}">
                <a16:creationId xmlns:a16="http://schemas.microsoft.com/office/drawing/2014/main" id="{75A1F0C8-ADE8-49C0-9621-BADA30C5AA62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4" name="Rectangle 1">
              <a:extLst>
                <a:ext uri="{FF2B5EF4-FFF2-40B4-BE49-F238E27FC236}">
                  <a16:creationId xmlns:a16="http://schemas.microsoft.com/office/drawing/2014/main" id="{F8E22D68-A56D-46FD-BC42-93B4EAE80021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8D24A598-D874-4C08-BEA7-301F153CADDB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id="{53A13DC6-0EDF-4A8E-8E4D-81768F1DF80B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id="{F2E441BD-7BE9-4A75-9DB5-735EC46026C2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C0BF37B3-A371-4645-A8AB-6294FA0012B1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12">
              <a:extLst>
                <a:ext uri="{FF2B5EF4-FFF2-40B4-BE49-F238E27FC236}">
                  <a16:creationId xmlns:a16="http://schemas.microsoft.com/office/drawing/2014/main" id="{D1F581C4-49C2-4733-8878-B70E3BB3F71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13">
              <a:extLst>
                <a:ext uri="{FF2B5EF4-FFF2-40B4-BE49-F238E27FC236}">
                  <a16:creationId xmlns:a16="http://schemas.microsoft.com/office/drawing/2014/main" id="{0562264D-B2F2-4788-B47F-5919F0A03323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14">
              <a:extLst>
                <a:ext uri="{FF2B5EF4-FFF2-40B4-BE49-F238E27FC236}">
                  <a16:creationId xmlns:a16="http://schemas.microsoft.com/office/drawing/2014/main" id="{1D2413AA-E9C9-4063-A40F-31C3653DDF8F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15">
              <a:extLst>
                <a:ext uri="{FF2B5EF4-FFF2-40B4-BE49-F238E27FC236}">
                  <a16:creationId xmlns:a16="http://schemas.microsoft.com/office/drawing/2014/main" id="{98EE8A88-944E-4EAF-802A-76F8CA0050A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16">
              <a:extLst>
                <a:ext uri="{FF2B5EF4-FFF2-40B4-BE49-F238E27FC236}">
                  <a16:creationId xmlns:a16="http://schemas.microsoft.com/office/drawing/2014/main" id="{0A2BE1D3-6B9D-4BA7-AAC7-928A6AA44D8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576E8FCF-68A2-4B49-93A1-8F3AE723DA83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id="{E38FF078-492E-46D5-B6EE-4FF39A801B41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9">
              <a:extLst>
                <a:ext uri="{FF2B5EF4-FFF2-40B4-BE49-F238E27FC236}">
                  <a16:creationId xmlns:a16="http://schemas.microsoft.com/office/drawing/2014/main" id="{CE554615-93B8-4E75-BBD0-67603689B6A1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0">
              <a:extLst>
                <a:ext uri="{FF2B5EF4-FFF2-40B4-BE49-F238E27FC236}">
                  <a16:creationId xmlns:a16="http://schemas.microsoft.com/office/drawing/2014/main" id="{AC36994E-976C-4B08-8784-AAC20FDF60E3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1">
              <a:extLst>
                <a:ext uri="{FF2B5EF4-FFF2-40B4-BE49-F238E27FC236}">
                  <a16:creationId xmlns:a16="http://schemas.microsoft.com/office/drawing/2014/main" id="{7EEBE4CE-D8B6-495B-ACCE-C188E8DF4878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2">
              <a:extLst>
                <a:ext uri="{FF2B5EF4-FFF2-40B4-BE49-F238E27FC236}">
                  <a16:creationId xmlns:a16="http://schemas.microsoft.com/office/drawing/2014/main" id="{FD50BD70-C637-458B-8952-261DED7CC717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132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gradFill>
          <a:gsLst>
            <a:gs pos="0">
              <a:schemeClr val="bg1"/>
            </a:gs>
            <a:gs pos="100000">
              <a:schemeClr val="accent1">
                <a:tint val="23500"/>
                <a:satMod val="160000"/>
                <a:alpha val="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22498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51170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7504" y="1131590"/>
            <a:ext cx="8928992" cy="388843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40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3568" y="1335357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83568" y="2527876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3568" y="3720395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2166260" y="1335357"/>
            <a:ext cx="6977740" cy="1011600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166260" y="2527876"/>
            <a:ext cx="6977740" cy="10116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Rectangle 28"/>
          <p:cNvSpPr/>
          <p:nvPr userDrawn="1"/>
        </p:nvSpPr>
        <p:spPr>
          <a:xfrm>
            <a:off x="2166260" y="3720395"/>
            <a:ext cx="6977740" cy="1011600"/>
          </a:xfrm>
          <a:prstGeom prst="rect">
            <a:avLst/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0" y="1335357"/>
            <a:ext cx="511906" cy="101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0" y="2527876"/>
            <a:ext cx="511906" cy="101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0" y="3720395"/>
            <a:ext cx="511906" cy="1011600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3" name="Group 2">
            <a:extLst>
              <a:ext uri="{FF2B5EF4-FFF2-40B4-BE49-F238E27FC236}">
                <a16:creationId xmlns:a16="http://schemas.microsoft.com/office/drawing/2014/main" id="{6E3CB9E0-2383-4255-9EF1-8268A614EEE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4" name="Rectangle 1">
              <a:extLst>
                <a:ext uri="{FF2B5EF4-FFF2-40B4-BE49-F238E27FC236}">
                  <a16:creationId xmlns:a16="http://schemas.microsoft.com/office/drawing/2014/main" id="{4B0CF6BD-3392-4544-A141-29F47B1CE57E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6">
              <a:extLst>
                <a:ext uri="{FF2B5EF4-FFF2-40B4-BE49-F238E27FC236}">
                  <a16:creationId xmlns:a16="http://schemas.microsoft.com/office/drawing/2014/main" id="{622324D8-4779-4A27-9B32-A15B60CA1E3F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70D2B963-189F-4326-8718-BF324BCA16CC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id="{7759F427-4CFF-402D-BAC9-E6272942E259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id="{21B2D139-E4A6-4AA1-9E91-EB0C320C9588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2">
              <a:extLst>
                <a:ext uri="{FF2B5EF4-FFF2-40B4-BE49-F238E27FC236}">
                  <a16:creationId xmlns:a16="http://schemas.microsoft.com/office/drawing/2014/main" id="{E22D69FE-AEE2-458A-BB65-4421D40B3C1E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3">
              <a:extLst>
                <a:ext uri="{FF2B5EF4-FFF2-40B4-BE49-F238E27FC236}">
                  <a16:creationId xmlns:a16="http://schemas.microsoft.com/office/drawing/2014/main" id="{3E9B7D25-0B74-47AD-A341-CC17CE7D3CF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4">
              <a:extLst>
                <a:ext uri="{FF2B5EF4-FFF2-40B4-BE49-F238E27FC236}">
                  <a16:creationId xmlns:a16="http://schemas.microsoft.com/office/drawing/2014/main" id="{18243A91-A937-4727-AA0C-64F7155E171A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5">
              <a:extLst>
                <a:ext uri="{FF2B5EF4-FFF2-40B4-BE49-F238E27FC236}">
                  <a16:creationId xmlns:a16="http://schemas.microsoft.com/office/drawing/2014/main" id="{DB98DEF8-FADC-4903-9196-0628B7FF4D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6">
              <a:extLst>
                <a:ext uri="{FF2B5EF4-FFF2-40B4-BE49-F238E27FC236}">
                  <a16:creationId xmlns:a16="http://schemas.microsoft.com/office/drawing/2014/main" id="{476076CE-F29A-4765-BAB5-55EF8812AA28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17">
              <a:extLst>
                <a:ext uri="{FF2B5EF4-FFF2-40B4-BE49-F238E27FC236}">
                  <a16:creationId xmlns:a16="http://schemas.microsoft.com/office/drawing/2014/main" id="{7564AFBA-D0EF-48DA-A6B6-20BBAB6A51E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18">
              <a:extLst>
                <a:ext uri="{FF2B5EF4-FFF2-40B4-BE49-F238E27FC236}">
                  <a16:creationId xmlns:a16="http://schemas.microsoft.com/office/drawing/2014/main" id="{95C98BE3-6F7D-4D6D-A2E6-A7DCB674C51A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19">
              <a:extLst>
                <a:ext uri="{FF2B5EF4-FFF2-40B4-BE49-F238E27FC236}">
                  <a16:creationId xmlns:a16="http://schemas.microsoft.com/office/drawing/2014/main" id="{9654DC83-FBA6-4C1B-8A2E-CCDCC688FEE7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id="{09B23FBB-894F-4244-A484-4FA3442C3C2D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21">
              <a:extLst>
                <a:ext uri="{FF2B5EF4-FFF2-40B4-BE49-F238E27FC236}">
                  <a16:creationId xmlns:a16="http://schemas.microsoft.com/office/drawing/2014/main" id="{04F25DA4-74DC-4F1B-9ACF-4FA301DEEDD5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22">
              <a:extLst>
                <a:ext uri="{FF2B5EF4-FFF2-40B4-BE49-F238E27FC236}">
                  <a16:creationId xmlns:a16="http://schemas.microsoft.com/office/drawing/2014/main" id="{47C35BF7-5E1C-4341-8835-40B8D75CE509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>
            <a:off x="3563888" y="1459377"/>
            <a:ext cx="3312127" cy="360000"/>
          </a:xfrm>
          <a:prstGeom prst="homePlate">
            <a:avLst>
              <a:gd name="adj" fmla="val 58282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Pentagon 7"/>
          <p:cNvSpPr/>
          <p:nvPr userDrawn="1"/>
        </p:nvSpPr>
        <p:spPr>
          <a:xfrm>
            <a:off x="3563888" y="1963541"/>
            <a:ext cx="3672128" cy="360000"/>
          </a:xfrm>
          <a:prstGeom prst="homePlate">
            <a:avLst>
              <a:gd name="adj" fmla="val 58282"/>
            </a:avLst>
          </a:prstGeom>
          <a:solidFill>
            <a:schemeClr val="accent3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Pentagon 8"/>
          <p:cNvSpPr/>
          <p:nvPr userDrawn="1"/>
        </p:nvSpPr>
        <p:spPr>
          <a:xfrm>
            <a:off x="3563888" y="2467705"/>
            <a:ext cx="4032128" cy="360000"/>
          </a:xfrm>
          <a:prstGeom prst="homePlate">
            <a:avLst>
              <a:gd name="adj" fmla="val 58282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Pentagon 11"/>
          <p:cNvSpPr/>
          <p:nvPr userDrawn="1"/>
        </p:nvSpPr>
        <p:spPr>
          <a:xfrm>
            <a:off x="3563888" y="2947558"/>
            <a:ext cx="4392128" cy="360000"/>
          </a:xfrm>
          <a:prstGeom prst="homePlate">
            <a:avLst>
              <a:gd name="adj" fmla="val 58282"/>
            </a:avLst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140705"/>
            <a:ext cx="5218080" cy="26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021006" y="1483269"/>
            <a:ext cx="2501783" cy="18494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C13A72D2-F464-40AB-BCA5-8F0F28F9501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438FFFA1-D809-4F75-91E8-41D5DE88B0CA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6E9E44BF-838A-43E0-8C09-A63C02F7A596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A0F4344E-487C-4B76-A89D-090E9073C6F4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49C60A68-D099-48B9-9B3C-CA487F566FFB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1E673706-38E3-4D83-B2E4-D892E800DBB5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B2B00D80-B95E-42E5-9669-A63EE75AB1E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3BF28E8B-36EF-45A4-B19C-E3FB3C30889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6219DF2-62AF-47A5-A922-5121B833BBD8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2FE4491E-50BC-4C05-BE33-62624D5A1DB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D644C7C2-1E32-4F96-8E37-5EF1C7B510B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51340D8-5710-48BB-8D79-70178F6A3652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852D8D65-05B6-45C6-B11C-EFB134B1BFD4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676FE479-DB62-4E58-A30D-E949E480A1B8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14E3D49C-E692-4267-9F43-814CD90ADF4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B7A4AE3C-8634-40A6-8134-C80DE28633AC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8D838F89-BC9F-49BF-A2E3-527CFE6E254B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8434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4" r:id="rId2"/>
    <p:sldLayoutId id="2147483671" r:id="rId3"/>
    <p:sldLayoutId id="2147483661" r:id="rId4"/>
    <p:sldLayoutId id="2147483660" r:id="rId5"/>
    <p:sldLayoutId id="2147483655" r:id="rId6"/>
    <p:sldLayoutId id="2147483662" r:id="rId7"/>
    <p:sldLayoutId id="2147483663" r:id="rId8"/>
    <p:sldLayoutId id="2147483673" r:id="rId9"/>
    <p:sldLayoutId id="2147483665" r:id="rId10"/>
    <p:sldLayoutId id="2147483666" r:id="rId11"/>
    <p:sldLayoutId id="2147483667" r:id="rId12"/>
    <p:sldLayoutId id="2147483672" r:id="rId13"/>
    <p:sldLayoutId id="2147483668" r:id="rId14"/>
    <p:sldLayoutId id="2147483669" r:id="rId15"/>
    <p:sldLayoutId id="2147483656" r:id="rId16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0" y="4724113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solidFill>
                  <a:schemeClr val="bg1"/>
                </a:solidFill>
                <a:cs typeface="Arial" pitchFamily="34" charset="0"/>
                <a:hlinkClick r:id="rId2"/>
              </a:rPr>
              <a:t>http://www.free-powerpoint-templates-design.com</a:t>
            </a:r>
            <a:endParaRPr lang="ko-KR" altLang="en-US" sz="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 flipH="1">
            <a:off x="9143851" y="4241422"/>
            <a:ext cx="45719" cy="43204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endParaRPr lang="en-US" altLang="ko-KR" dirty="0"/>
          </a:p>
        </p:txBody>
      </p:sp>
      <p:sp>
        <p:nvSpPr>
          <p:cNvPr id="12" name="Folyamatábra: Kézi adatbevitel 11">
            <a:extLst>
              <a:ext uri="{FF2B5EF4-FFF2-40B4-BE49-F238E27FC236}">
                <a16:creationId xmlns:a16="http://schemas.microsoft.com/office/drawing/2014/main" id="{6F278F94-60BA-4CE6-B1AF-44ED6021ED38}"/>
              </a:ext>
            </a:extLst>
          </p:cNvPr>
          <p:cNvSpPr/>
          <p:nvPr/>
        </p:nvSpPr>
        <p:spPr>
          <a:xfrm rot="10800000">
            <a:off x="-396551" y="10266"/>
            <a:ext cx="1472731" cy="5729835"/>
          </a:xfrm>
          <a:prstGeom prst="flowChartManualInpu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3" name="Folyamatábra: Kézi adatbevitel 12">
            <a:extLst>
              <a:ext uri="{FF2B5EF4-FFF2-40B4-BE49-F238E27FC236}">
                <a16:creationId xmlns:a16="http://schemas.microsoft.com/office/drawing/2014/main" id="{591593CB-673D-47DE-B12D-206B4FCD1A0C}"/>
              </a:ext>
            </a:extLst>
          </p:cNvPr>
          <p:cNvSpPr/>
          <p:nvPr/>
        </p:nvSpPr>
        <p:spPr>
          <a:xfrm rot="10800000">
            <a:off x="-756591" y="-164554"/>
            <a:ext cx="1374721" cy="5531423"/>
          </a:xfrm>
          <a:prstGeom prst="flowChartManualInp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14" name="Kép 13">
            <a:extLst>
              <a:ext uri="{FF2B5EF4-FFF2-40B4-BE49-F238E27FC236}">
                <a16:creationId xmlns:a16="http://schemas.microsoft.com/office/drawing/2014/main" id="{D197AC08-97E7-47FD-9566-82F1B848E0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1470"/>
            <a:ext cx="1872208" cy="531932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hu-HU" altLang="ko-KR" dirty="0">
                <a:ea typeface="맑은 고딕" pitchFamily="50" charset="-127"/>
              </a:rPr>
              <a:t>3.2. Mikro- és makro- szintű turisztikai termékek</a:t>
            </a:r>
            <a:endParaRPr lang="en-US" altLang="ko-KR" dirty="0"/>
          </a:p>
        </p:txBody>
      </p:sp>
      <p:sp>
        <p:nvSpPr>
          <p:cNvPr id="5" name="Szövegdoboz 4"/>
          <p:cNvSpPr txBox="1"/>
          <p:nvPr/>
        </p:nvSpPr>
        <p:spPr>
          <a:xfrm>
            <a:off x="8676456" y="51470"/>
            <a:ext cx="513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 1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2915816" y="2155604"/>
            <a:ext cx="6408712" cy="473576"/>
          </a:xfrm>
        </p:spPr>
        <p:txBody>
          <a:bodyPr/>
          <a:lstStyle/>
          <a:p>
            <a:r>
              <a:rPr lang="hu-HU" dirty="0"/>
              <a:t>2. Turisztikai termékek szintjei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>
            <a:off x="9036496" y="2629180"/>
            <a:ext cx="107504" cy="288032"/>
          </a:xfrm>
        </p:spPr>
        <p:txBody>
          <a:bodyPr/>
          <a:lstStyle/>
          <a:p>
            <a:endParaRPr lang="hu-HU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635646"/>
            <a:ext cx="2926334" cy="1719221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8748464" y="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10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5992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helye 1"/>
          <p:cNvPicPr>
            <a:picLocks noGrp="1" noChangeAspect="1"/>
          </p:cNvPicPr>
          <p:nvPr>
            <p:ph type="pic" idx="12"/>
          </p:nvPr>
        </p:nvPicPr>
        <p:blipFill>
          <a:blip r:embed="rId2"/>
          <a:srcRect l="6132" r="6132"/>
          <a:stretch>
            <a:fillRect/>
          </a:stretch>
        </p:blipFill>
        <p:spPr>
          <a:xfrm>
            <a:off x="2568285" y="96432"/>
            <a:ext cx="6108171" cy="343584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3291830"/>
            <a:ext cx="9144000" cy="1368152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291830"/>
            <a:ext cx="395536" cy="1368152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Block Arc 14"/>
          <p:cNvSpPr/>
          <p:nvPr/>
        </p:nvSpPr>
        <p:spPr>
          <a:xfrm rot="16200000">
            <a:off x="437515" y="3687684"/>
            <a:ext cx="576064" cy="576443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1475656" y="3409648"/>
            <a:ext cx="2304256" cy="113251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endParaRPr lang="en-US" altLang="ko-KR" sz="18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Content Placeholder 4"/>
          <p:cNvSpPr txBox="1">
            <a:spLocks/>
          </p:cNvSpPr>
          <p:nvPr/>
        </p:nvSpPr>
        <p:spPr>
          <a:xfrm>
            <a:off x="3923928" y="3435846"/>
            <a:ext cx="4752528" cy="108012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CFF3C878-8AEB-4AC2-86C1-40E2366CCD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676456" y="4179038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1157785" y="3409648"/>
            <a:ext cx="75186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A turisztikai termék gyakorlatilag megegyezik a turisztikai kínálat </a:t>
            </a:r>
          </a:p>
          <a:p>
            <a:r>
              <a:rPr lang="hu-HU" dirty="0"/>
              <a:t>fogalmával, azaz olyan szolgáltatások összességét jelenti, amiket a </a:t>
            </a:r>
          </a:p>
          <a:p>
            <a:r>
              <a:rPr lang="hu-HU" dirty="0"/>
              <a:t>turisták  a fogadóterületen és a kapcsolódó utazás során igénybe </a:t>
            </a:r>
          </a:p>
          <a:p>
            <a:r>
              <a:rPr lang="hu-HU" dirty="0"/>
              <a:t>vesznek. A mikro-makro felosztás nemzetgazdasági szemléletet tükröz.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197768" y="771550"/>
            <a:ext cx="1709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sz="2400" b="1" dirty="0"/>
          </a:p>
          <a:p>
            <a:endParaRPr lang="hu-HU" sz="2400" b="1" dirty="0"/>
          </a:p>
          <a:p>
            <a:r>
              <a:rPr lang="hu-HU" sz="2400" b="1" dirty="0"/>
              <a:t>Turisztikai</a:t>
            </a:r>
          </a:p>
          <a:p>
            <a:r>
              <a:rPr lang="hu-HU" sz="2400" b="1" dirty="0"/>
              <a:t>termékek </a:t>
            </a:r>
          </a:p>
          <a:p>
            <a:r>
              <a:rPr lang="hu-HU" sz="2400" b="1" dirty="0"/>
              <a:t>szintjei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99" y="83977"/>
            <a:ext cx="1066892" cy="963251"/>
          </a:xfrm>
          <a:prstGeom prst="rect">
            <a:avLst/>
          </a:prstGeom>
        </p:spPr>
      </p:pic>
      <p:sp>
        <p:nvSpPr>
          <p:cNvPr id="3" name="Szövegdoboz 2"/>
          <p:cNvSpPr txBox="1"/>
          <p:nvPr/>
        </p:nvSpPr>
        <p:spPr>
          <a:xfrm>
            <a:off x="8748464" y="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11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5584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3635897" y="2155604"/>
            <a:ext cx="5508104" cy="473576"/>
          </a:xfrm>
        </p:spPr>
        <p:txBody>
          <a:bodyPr/>
          <a:lstStyle/>
          <a:p>
            <a:r>
              <a:rPr lang="hu-HU" dirty="0"/>
              <a:t>3. </a:t>
            </a:r>
            <a:r>
              <a:rPr lang="hu-HU" dirty="0" err="1"/>
              <a:t>Mikroszintű</a:t>
            </a:r>
            <a:r>
              <a:rPr lang="hu-HU" dirty="0"/>
              <a:t> termékek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>
            <a:off x="8964488" y="2629180"/>
            <a:ext cx="179512" cy="288032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769569"/>
            <a:ext cx="2926334" cy="1719221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8748464" y="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12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2168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 flipH="1">
            <a:off x="9684567" y="195486"/>
            <a:ext cx="45719" cy="576064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 flipH="1">
            <a:off x="9144000" y="771550"/>
            <a:ext cx="396552" cy="288032"/>
          </a:xfrm>
        </p:spPr>
        <p:txBody>
          <a:bodyPr/>
          <a:lstStyle/>
          <a:p>
            <a:pPr lvl="0"/>
            <a:endParaRPr lang="en-US" altLang="ko-KR" dirty="0"/>
          </a:p>
        </p:txBody>
      </p:sp>
      <p:grpSp>
        <p:nvGrpSpPr>
          <p:cNvPr id="6" name="Group 5"/>
          <p:cNvGrpSpPr/>
          <p:nvPr/>
        </p:nvGrpSpPr>
        <p:grpSpPr>
          <a:xfrm>
            <a:off x="539552" y="4011910"/>
            <a:ext cx="8064896" cy="502548"/>
            <a:chOff x="80902" y="1114177"/>
            <a:chExt cx="3303442" cy="502548"/>
          </a:xfrm>
        </p:grpSpPr>
        <p:sp>
          <p:nvSpPr>
            <p:cNvPr id="7" name="TextBox 6"/>
            <p:cNvSpPr txBox="1"/>
            <p:nvPr/>
          </p:nvSpPr>
          <p:spPr>
            <a:xfrm>
              <a:off x="80902" y="1114177"/>
              <a:ext cx="330344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0902" y="1339726"/>
              <a:ext cx="33034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1AF1FD74-FE29-4CBC-BA53-A75498E726EE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6A8E3060-8558-4CD5-9161-1DBA8877E5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pic>
        <p:nvPicPr>
          <p:cNvPr id="11" name="Tartalom hely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303" y="195486"/>
            <a:ext cx="3427758" cy="4463729"/>
          </a:xfrm>
          <a:prstGeom prst="rect">
            <a:avLst/>
          </a:prstGeom>
        </p:spPr>
      </p:pic>
      <p:sp>
        <p:nvSpPr>
          <p:cNvPr id="14" name="Jobb oldali kapcsos zárójel 13"/>
          <p:cNvSpPr/>
          <p:nvPr/>
        </p:nvSpPr>
        <p:spPr>
          <a:xfrm>
            <a:off x="4067944" y="1707654"/>
            <a:ext cx="648072" cy="2729691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23" name="Kép helye 22"/>
          <p:cNvPicPr>
            <a:picLocks noGrp="1" noChangeAspect="1"/>
          </p:cNvPicPr>
          <p:nvPr>
            <p:ph type="pic" idx="15"/>
          </p:nvPr>
        </p:nvPicPr>
        <p:blipFill>
          <a:blip r:embed="rId4"/>
          <a:srcRect t="12319" b="1231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4891220" y="4033437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b="1" dirty="0" smtClean="0">
                <a:solidFill>
                  <a:schemeClr val="accent3">
                    <a:lumMod val="50000"/>
                  </a:schemeClr>
                </a:solidFill>
              </a:rPr>
              <a:t>Elfogyasztjuk, hogy élményhez</a:t>
            </a:r>
          </a:p>
          <a:p>
            <a:r>
              <a:rPr lang="hu-HU" sz="1600" b="1" dirty="0" smtClean="0">
                <a:solidFill>
                  <a:schemeClr val="accent3">
                    <a:lumMod val="50000"/>
                  </a:schemeClr>
                </a:solidFill>
              </a:rPr>
              <a:t>jussunk. </a:t>
            </a:r>
            <a:endParaRPr lang="hu-H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Szövegdoboz 9"/>
          <p:cNvSpPr txBox="1"/>
          <p:nvPr/>
        </p:nvSpPr>
        <p:spPr>
          <a:xfrm>
            <a:off x="8604448" y="12347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13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3185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helye 5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566" b="56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" name="Kép helye 6"/>
          <p:cNvPicPr>
            <a:picLocks noGrp="1" noChangeAspect="1"/>
          </p:cNvPicPr>
          <p:nvPr>
            <p:ph type="pic" idx="15"/>
          </p:nvPr>
        </p:nvPicPr>
        <p:blipFill>
          <a:blip r:embed="rId3"/>
          <a:srcRect t="625" b="62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" name="Kép helye 8"/>
          <p:cNvPicPr>
            <a:picLocks noGrp="1" noChangeAspect="1"/>
          </p:cNvPicPr>
          <p:nvPr>
            <p:ph type="pic" idx="16"/>
          </p:nvPr>
        </p:nvPicPr>
        <p:blipFill>
          <a:blip r:embed="rId4"/>
          <a:srcRect t="10050" b="10050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8" name="Kép helye 7"/>
          <p:cNvPicPr>
            <a:picLocks noGrp="1" noChangeAspect="1"/>
          </p:cNvPicPr>
          <p:nvPr>
            <p:ph type="pic" idx="17"/>
          </p:nvPr>
        </p:nvPicPr>
        <p:blipFill>
          <a:blip r:embed="rId5"/>
          <a:srcRect l="3142" r="314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3177" y="459303"/>
            <a:ext cx="2377646" cy="422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9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3491881" y="2155604"/>
            <a:ext cx="5652120" cy="473576"/>
          </a:xfrm>
        </p:spPr>
        <p:txBody>
          <a:bodyPr/>
          <a:lstStyle/>
          <a:p>
            <a:r>
              <a:rPr lang="hu-HU" dirty="0"/>
              <a:t>4. Makroszintű termékek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 flipH="1">
            <a:off x="9144000" y="2629180"/>
            <a:ext cx="252536" cy="288032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769569"/>
            <a:ext cx="2926334" cy="1719221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8604448" y="5147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15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8447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 flipH="1">
            <a:off x="9144000" y="195486"/>
            <a:ext cx="396552" cy="576064"/>
          </a:xfrm>
        </p:spPr>
        <p:txBody>
          <a:bodyPr/>
          <a:lstStyle/>
          <a:p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>
            <a:off x="9036496" y="771550"/>
            <a:ext cx="107504" cy="288032"/>
          </a:xfrm>
        </p:spPr>
        <p:txBody>
          <a:bodyPr/>
          <a:lstStyle/>
          <a:p>
            <a:endParaRPr lang="hu-HU" dirty="0"/>
          </a:p>
        </p:txBody>
      </p:sp>
      <p:sp>
        <p:nvSpPr>
          <p:cNvPr id="4" name="Kép helye 3"/>
          <p:cNvSpPr>
            <a:spLocks noGrp="1"/>
          </p:cNvSpPr>
          <p:nvPr>
            <p:ph type="pic" idx="14"/>
          </p:nvPr>
        </p:nvSpPr>
        <p:spPr/>
      </p:sp>
      <p:pic>
        <p:nvPicPr>
          <p:cNvPr id="8" name="Kép helye 7"/>
          <p:cNvPicPr>
            <a:picLocks noGrp="1" noChangeAspect="1"/>
          </p:cNvPicPr>
          <p:nvPr>
            <p:ph type="pic" idx="15"/>
          </p:nvPr>
        </p:nvPicPr>
        <p:blipFill>
          <a:blip r:embed="rId2"/>
          <a:srcRect t="11856" b="1185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68795"/>
            <a:ext cx="3645724" cy="4791871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3534" y="1771585"/>
            <a:ext cx="670618" cy="2767824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4834152" y="4083918"/>
            <a:ext cx="3338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b="1" dirty="0" smtClean="0">
                <a:solidFill>
                  <a:schemeClr val="accent3">
                    <a:lumMod val="50000"/>
                  </a:schemeClr>
                </a:solidFill>
              </a:rPr>
              <a:t>Tágabb értelemben vett termék.</a:t>
            </a:r>
            <a:endParaRPr lang="hu-H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Szövegdoboz 8"/>
          <p:cNvSpPr txBox="1"/>
          <p:nvPr/>
        </p:nvSpPr>
        <p:spPr>
          <a:xfrm>
            <a:off x="8604448" y="123478"/>
            <a:ext cx="53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16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64745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helye 5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578" b="57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" name="Kép helye 6"/>
          <p:cNvPicPr>
            <a:picLocks noGrp="1" noChangeAspect="1"/>
          </p:cNvPicPr>
          <p:nvPr>
            <p:ph type="pic" idx="15"/>
          </p:nvPr>
        </p:nvPicPr>
        <p:blipFill>
          <a:blip r:embed="rId3"/>
          <a:srcRect t="8430" b="8430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" name="Kép helye 8"/>
          <p:cNvPicPr>
            <a:picLocks noGrp="1" noChangeAspect="1"/>
          </p:cNvPicPr>
          <p:nvPr>
            <p:ph type="pic" idx="16"/>
          </p:nvPr>
        </p:nvPicPr>
        <p:blipFill>
          <a:blip r:embed="rId4"/>
          <a:srcRect t="8305" b="830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8" name="Kép helye 7"/>
          <p:cNvPicPr>
            <a:picLocks noGrp="1" noChangeAspect="1"/>
          </p:cNvPicPr>
          <p:nvPr>
            <p:ph type="pic" idx="17"/>
          </p:nvPr>
        </p:nvPicPr>
        <p:blipFill>
          <a:blip r:embed="rId5"/>
          <a:srcRect l="3073" r="3073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1670" y="1532292"/>
            <a:ext cx="7620660" cy="207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55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4499991" y="2155604"/>
            <a:ext cx="4644009" cy="473576"/>
          </a:xfrm>
        </p:spPr>
        <p:txBody>
          <a:bodyPr/>
          <a:lstStyle/>
          <a:p>
            <a:r>
              <a:rPr lang="hu-HU" dirty="0"/>
              <a:t>5. A turisztikai </a:t>
            </a:r>
          </a:p>
          <a:p>
            <a:r>
              <a:rPr lang="hu-HU" dirty="0"/>
              <a:t>ajánlatcsomag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 flipH="1">
            <a:off x="9144000" y="2629180"/>
            <a:ext cx="45719" cy="288032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769569"/>
            <a:ext cx="2926334" cy="1719221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8676455" y="0"/>
            <a:ext cx="513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18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6465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 txBox="1">
            <a:spLocks/>
          </p:cNvSpPr>
          <p:nvPr/>
        </p:nvSpPr>
        <p:spPr>
          <a:xfrm>
            <a:off x="599778" y="627534"/>
            <a:ext cx="3040238" cy="155107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ko-KR" sz="2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0FBCBBCA-720D-4F10-AB1C-C840D47480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564080"/>
            <a:ext cx="432048" cy="455942"/>
          </a:xfrm>
          <a:prstGeom prst="rect">
            <a:avLst/>
          </a:prstGeom>
        </p:spPr>
      </p:pic>
      <p:pic>
        <p:nvPicPr>
          <p:cNvPr id="14" name="Kép helye 13"/>
          <p:cNvPicPr>
            <a:picLocks noGrp="1" noChangeAspect="1"/>
          </p:cNvPicPr>
          <p:nvPr>
            <p:ph type="pic" idx="13"/>
          </p:nvPr>
        </p:nvPicPr>
        <p:blipFill>
          <a:blip r:embed="rId3"/>
          <a:srcRect l="333" r="333"/>
          <a:stretch>
            <a:fillRect/>
          </a:stretch>
        </p:blipFill>
        <p:spPr>
          <a:xfrm>
            <a:off x="1476375" y="0"/>
            <a:ext cx="7667625" cy="4371975"/>
          </a:xfrm>
          <a:prstGeom prst="rect">
            <a:avLst/>
          </a:prstGeom>
        </p:spPr>
      </p:pic>
      <p:sp>
        <p:nvSpPr>
          <p:cNvPr id="15" name="Szövegdoboz 14"/>
          <p:cNvSpPr txBox="1"/>
          <p:nvPr/>
        </p:nvSpPr>
        <p:spPr>
          <a:xfrm>
            <a:off x="35496" y="123478"/>
            <a:ext cx="16561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/>
              <a:t>Termékek</a:t>
            </a:r>
          </a:p>
          <a:p>
            <a:r>
              <a:rPr lang="hu-HU" b="1" dirty="0"/>
              <a:t>települési-</a:t>
            </a:r>
          </a:p>
          <a:p>
            <a:r>
              <a:rPr lang="hu-HU" b="1" dirty="0"/>
              <a:t>vagy </a:t>
            </a:r>
          </a:p>
          <a:p>
            <a:r>
              <a:rPr lang="hu-HU" b="1" dirty="0" err="1"/>
              <a:t>desztinációs</a:t>
            </a:r>
            <a:endParaRPr lang="hu-HU" b="1" dirty="0"/>
          </a:p>
          <a:p>
            <a:r>
              <a:rPr lang="hu-HU" b="1" dirty="0"/>
              <a:t>szinten</a:t>
            </a:r>
          </a:p>
        </p:txBody>
      </p:sp>
      <p:sp>
        <p:nvSpPr>
          <p:cNvPr id="16" name="Szövegdoboz 15"/>
          <p:cNvSpPr txBox="1"/>
          <p:nvPr/>
        </p:nvSpPr>
        <p:spPr>
          <a:xfrm>
            <a:off x="35496" y="4443958"/>
            <a:ext cx="85689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500" dirty="0"/>
              <a:t>Az elvárt termék szintje az elsődleges utazási motiváció, vagy magtermék, amiért a turista útra kel. Az élményhez a bővített termék szint sokat hozzá ad, ez a komplex „ajánlatcsomag” szintje.</a:t>
            </a:r>
          </a:p>
        </p:txBody>
      </p:sp>
      <p:sp>
        <p:nvSpPr>
          <p:cNvPr id="2" name="Szövegdoboz 1"/>
          <p:cNvSpPr txBox="1"/>
          <p:nvPr/>
        </p:nvSpPr>
        <p:spPr>
          <a:xfrm>
            <a:off x="8604448" y="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19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2829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2555776" y="123478"/>
            <a:ext cx="6588224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u-HU" sz="3600" dirty="0">
                <a:latin typeface="Arial" pitchFamily="34" charset="0"/>
                <a:cs typeface="Arial" pitchFamily="34" charset="0"/>
              </a:rPr>
              <a:t>Tartalom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Block Arc 1"/>
          <p:cNvSpPr/>
          <p:nvPr/>
        </p:nvSpPr>
        <p:spPr>
          <a:xfrm>
            <a:off x="0" y="1239925"/>
            <a:ext cx="3384376" cy="3384376"/>
          </a:xfrm>
          <a:prstGeom prst="blockArc">
            <a:avLst>
              <a:gd name="adj1" fmla="val 16173554"/>
              <a:gd name="adj2" fmla="val 5420172"/>
              <a:gd name="adj3" fmla="val 9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Diamond 4"/>
          <p:cNvSpPr/>
          <p:nvPr/>
        </p:nvSpPr>
        <p:spPr>
          <a:xfrm>
            <a:off x="2341373" y="1238007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Diamond 5"/>
          <p:cNvSpPr/>
          <p:nvPr/>
        </p:nvSpPr>
        <p:spPr>
          <a:xfrm>
            <a:off x="2909950" y="1814071"/>
            <a:ext cx="526508" cy="526508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Diamond 6"/>
          <p:cNvSpPr/>
          <p:nvPr/>
        </p:nvSpPr>
        <p:spPr>
          <a:xfrm>
            <a:off x="2909950" y="3470255"/>
            <a:ext cx="526508" cy="526508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Diamond 7"/>
          <p:cNvSpPr/>
          <p:nvPr/>
        </p:nvSpPr>
        <p:spPr>
          <a:xfrm>
            <a:off x="2341373" y="4043012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Diamond 8"/>
          <p:cNvSpPr/>
          <p:nvPr/>
        </p:nvSpPr>
        <p:spPr>
          <a:xfrm>
            <a:off x="3085535" y="2642163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716016" y="1455094"/>
            <a:ext cx="331719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6288" y="1283292"/>
            <a:ext cx="4030008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 pitchFamily="34" charset="0"/>
              </a:rPr>
              <a:t>Turisztikai termékek besorolási lehetőségei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7" y="1956563"/>
            <a:ext cx="3168351" cy="276999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 pitchFamily="34" charset="0"/>
              </a:rPr>
              <a:t>Turisztikai termékek szintjei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91110" y="2764341"/>
            <a:ext cx="2165066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 pitchFamily="34" charset="0"/>
              </a:rPr>
              <a:t>Mikro szintű termékek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35897" y="3598217"/>
            <a:ext cx="2304255" cy="276999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 pitchFamily="34" charset="0"/>
              </a:rPr>
              <a:t>Makro szintű termékek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73202" y="4298347"/>
            <a:ext cx="2962748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 pitchFamily="34" charset="0"/>
              </a:rPr>
              <a:t>A turisztikai ajánlatcsomag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직사각형 69"/>
          <p:cNvSpPr/>
          <p:nvPr/>
        </p:nvSpPr>
        <p:spPr>
          <a:xfrm>
            <a:off x="2458847" y="1301206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6" name="직사각형 69"/>
          <p:cNvSpPr/>
          <p:nvPr/>
        </p:nvSpPr>
        <p:spPr>
          <a:xfrm>
            <a:off x="3030703" y="1877270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>
                <a:solidFill>
                  <a:schemeClr val="bg1"/>
                </a:solidFill>
              </a:rPr>
              <a:t>2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직사각형 69"/>
          <p:cNvSpPr/>
          <p:nvPr/>
        </p:nvSpPr>
        <p:spPr>
          <a:xfrm>
            <a:off x="3206288" y="2705362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>
                <a:solidFill>
                  <a:schemeClr val="bg1"/>
                </a:solidFill>
              </a:rPr>
              <a:t>3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직사각형 69"/>
          <p:cNvSpPr/>
          <p:nvPr/>
        </p:nvSpPr>
        <p:spPr>
          <a:xfrm>
            <a:off x="3030702" y="3533454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>
                <a:solidFill>
                  <a:schemeClr val="bg1"/>
                </a:solidFill>
              </a:rPr>
              <a:t>4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직사각형 69"/>
          <p:cNvSpPr/>
          <p:nvPr/>
        </p:nvSpPr>
        <p:spPr>
          <a:xfrm>
            <a:off x="2467227" y="4104364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BD8728AA-CA59-44B0-9B4A-A496B3C139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748464" y="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2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8372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6456" y="4659982"/>
            <a:ext cx="432854" cy="451143"/>
          </a:xfrm>
          <a:prstGeom prst="rect">
            <a:avLst/>
          </a:prstGeom>
        </p:spPr>
      </p:pic>
      <p:pic>
        <p:nvPicPr>
          <p:cNvPr id="16" name="Kép helye 15"/>
          <p:cNvPicPr>
            <a:picLocks noGrp="1" noChangeAspect="1"/>
          </p:cNvPicPr>
          <p:nvPr>
            <p:ph type="pic" idx="13"/>
          </p:nvPr>
        </p:nvPicPr>
        <p:blipFill>
          <a:blip r:embed="rId3"/>
          <a:srcRect t="207" b="207"/>
          <a:stretch>
            <a:fillRect/>
          </a:stretch>
        </p:blipFill>
        <p:spPr>
          <a:xfrm>
            <a:off x="755576" y="411510"/>
            <a:ext cx="7740650" cy="3435350"/>
          </a:xfrm>
          <a:prstGeom prst="rect">
            <a:avLst/>
          </a:prstGeom>
        </p:spPr>
      </p:pic>
      <p:sp>
        <p:nvSpPr>
          <p:cNvPr id="18" name="Szövegdoboz 17"/>
          <p:cNvSpPr txBox="1"/>
          <p:nvPr/>
        </p:nvSpPr>
        <p:spPr>
          <a:xfrm>
            <a:off x="755576" y="4227934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>
                <a:solidFill>
                  <a:schemeClr val="accent5">
                    <a:lumMod val="75000"/>
                  </a:schemeClr>
                </a:solidFill>
              </a:rPr>
              <a:t>Termékszintek az egészségturizmusban</a:t>
            </a:r>
          </a:p>
        </p:txBody>
      </p:sp>
      <p:sp>
        <p:nvSpPr>
          <p:cNvPr id="2" name="Szövegdoboz 1"/>
          <p:cNvSpPr txBox="1"/>
          <p:nvPr/>
        </p:nvSpPr>
        <p:spPr>
          <a:xfrm>
            <a:off x="8496226" y="0"/>
            <a:ext cx="75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  20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8201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helye 5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2094" b="2094"/>
          <a:stretch>
            <a:fillRect/>
          </a:stretch>
        </p:blipFill>
        <p:spPr>
          <a:xfrm>
            <a:off x="683568" y="0"/>
            <a:ext cx="7885112" cy="3940175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9773" y="4659982"/>
            <a:ext cx="432854" cy="451143"/>
          </a:xfrm>
          <a:prstGeom prst="rect">
            <a:avLst/>
          </a:prstGeom>
        </p:spPr>
      </p:pic>
      <p:sp>
        <p:nvSpPr>
          <p:cNvPr id="8" name="Szövegdoboz 7"/>
          <p:cNvSpPr txBox="1"/>
          <p:nvPr/>
        </p:nvSpPr>
        <p:spPr>
          <a:xfrm>
            <a:off x="2555776" y="4371950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>
                <a:solidFill>
                  <a:schemeClr val="accent5">
                    <a:lumMod val="75000"/>
                  </a:schemeClr>
                </a:solidFill>
              </a:rPr>
              <a:t>Termékszintek a falusi turizmusban</a:t>
            </a:r>
          </a:p>
        </p:txBody>
      </p:sp>
      <p:sp>
        <p:nvSpPr>
          <p:cNvPr id="2" name="Szövegdoboz 1"/>
          <p:cNvSpPr txBox="1"/>
          <p:nvPr/>
        </p:nvSpPr>
        <p:spPr>
          <a:xfrm>
            <a:off x="8679773" y="0"/>
            <a:ext cx="572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21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8539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3502753" y="1485558"/>
            <a:ext cx="2160240" cy="2160240"/>
          </a:xfrm>
          <a:prstGeom prst="rect">
            <a:avLst/>
          </a:prstGeom>
          <a:solidFill>
            <a:srgbClr val="649941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3"/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3577622" y="1716087"/>
            <a:ext cx="1955088" cy="3283109"/>
            <a:chOff x="1264040" y="797721"/>
            <a:chExt cx="3129115" cy="3283109"/>
          </a:xfrm>
        </p:grpSpPr>
        <p:sp>
          <p:nvSpPr>
            <p:cNvPr id="31" name="TextBox 30"/>
            <p:cNvSpPr txBox="1"/>
            <p:nvPr/>
          </p:nvSpPr>
          <p:spPr>
            <a:xfrm>
              <a:off x="1264040" y="797721"/>
              <a:ext cx="3129115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altLang="ko-KR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Konkrét </a:t>
              </a:r>
              <a:r>
                <a:rPr lang="hu-HU" altLang="ko-KR" sz="2000" b="1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desztinációs</a:t>
              </a:r>
              <a:r>
                <a:rPr lang="hu-HU" altLang="ko-KR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/>
              <a:r>
                <a:rPr lang="hu-HU" altLang="ko-KR" sz="2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</a:t>
              </a:r>
              <a:r>
                <a:rPr lang="hu-HU" altLang="ko-KR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ermék</a:t>
              </a:r>
            </a:p>
            <a:p>
              <a:pPr algn="ctr"/>
              <a:r>
                <a:rPr lang="hu-HU" altLang="ko-KR" sz="2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</a:t>
              </a:r>
              <a:r>
                <a:rPr lang="hu-HU" altLang="ko-KR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élda</a:t>
              </a:r>
            </a:p>
            <a:p>
              <a:pPr algn="ctr"/>
              <a:r>
                <a:rPr lang="hu-HU" altLang="ko-KR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összefogással</a:t>
              </a:r>
              <a:endParaRPr lang="ko-KR" alt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472558" y="3065167"/>
              <a:ext cx="276596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8" name="Kép helye 7"/>
          <p:cNvPicPr>
            <a:picLocks noGrp="1" noChangeAspect="1"/>
          </p:cNvPicPr>
          <p:nvPr>
            <p:ph type="pic" idx="15"/>
          </p:nvPr>
        </p:nvPicPr>
        <p:blipFill>
          <a:blip r:embed="rId2"/>
          <a:srcRect t="617" b="617"/>
          <a:stretch>
            <a:fillRect/>
          </a:stretch>
        </p:blipFill>
        <p:spPr>
          <a:xfrm>
            <a:off x="4649688" y="-3478"/>
            <a:ext cx="4499992" cy="2499742"/>
          </a:xfrm>
          <a:prstGeom prst="rect">
            <a:avLst/>
          </a:prstGeom>
        </p:spPr>
      </p:pic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00E07EA9-EFCD-412D-8DB0-65A45B4A023A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  <p:pic>
        <p:nvPicPr>
          <p:cNvPr id="10" name="Kép helye 9"/>
          <p:cNvPicPr>
            <a:picLocks noGrp="1" noChangeAspect="1"/>
          </p:cNvPicPr>
          <p:nvPr>
            <p:ph type="pic" idx="17"/>
          </p:nvPr>
        </p:nvPicPr>
        <p:blipFill>
          <a:blip r:embed="rId3"/>
          <a:srcRect t="617" b="617"/>
          <a:stretch>
            <a:fillRect/>
          </a:stretch>
        </p:blipFill>
        <p:spPr>
          <a:xfrm>
            <a:off x="0" y="2643758"/>
            <a:ext cx="4499992" cy="2499742"/>
          </a:xfrm>
          <a:prstGeom prst="rect">
            <a:avLst/>
          </a:prstGeom>
        </p:spPr>
      </p:pic>
      <p:pic>
        <p:nvPicPr>
          <p:cNvPr id="6" name="Kép helye 5"/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t="675" b="675"/>
          <a:stretch>
            <a:fillRect/>
          </a:stretch>
        </p:blipFill>
        <p:spPr>
          <a:xfrm>
            <a:off x="0" y="3406"/>
            <a:ext cx="4499992" cy="2499742"/>
          </a:xfrm>
          <a:prstGeom prst="rect">
            <a:avLst/>
          </a:prstGeom>
        </p:spPr>
      </p:pic>
      <p:sp>
        <p:nvSpPr>
          <p:cNvPr id="15" name="그림 개체 틀 6">
            <a:extLst>
              <a:ext uri="{FF2B5EF4-FFF2-40B4-BE49-F238E27FC236}">
                <a16:creationId xmlns:a16="http://schemas.microsoft.com/office/drawing/2014/main" id="{00E07EA9-EFCD-412D-8DB0-65A45B4A023A}"/>
              </a:ext>
            </a:extLst>
          </p:cNvPr>
          <p:cNvSpPr txBox="1">
            <a:spLocks/>
          </p:cNvSpPr>
          <p:nvPr/>
        </p:nvSpPr>
        <p:spPr>
          <a:xfrm>
            <a:off x="4716017" y="2611528"/>
            <a:ext cx="4499992" cy="2499742"/>
          </a:xfrm>
          <a:custGeom>
            <a:avLst/>
            <a:gdLst>
              <a:gd name="connsiteX0" fmla="*/ 1137667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0 w 4499992"/>
              <a:gd name="connsiteY3" fmla="*/ 2499742 h 2499742"/>
              <a:gd name="connsiteX4" fmla="*/ 0 w 4499992"/>
              <a:gd name="connsiteY4" fmla="*/ 1118616 h 2499742"/>
              <a:gd name="connsiteX5" fmla="*/ 1137667 w 4499992"/>
              <a:gd name="connsiteY5" fmla="*/ 1118616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1137667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0" y="2499742"/>
                </a:lnTo>
                <a:lnTo>
                  <a:pt x="0" y="1118616"/>
                </a:lnTo>
                <a:lnTo>
                  <a:pt x="1137667" y="11186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</p:sp>
      <p:pic>
        <p:nvPicPr>
          <p:cNvPr id="12" name="Kép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4845" y="2578799"/>
            <a:ext cx="4561127" cy="2565634"/>
          </a:xfrm>
          <a:prstGeom prst="rect">
            <a:avLst/>
          </a:prstGeom>
        </p:spPr>
      </p:pic>
      <p:pic>
        <p:nvPicPr>
          <p:cNvPr id="13" name="Kép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9996" y="872431"/>
            <a:ext cx="4342637" cy="31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82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dirty="0"/>
              <a:t>Köszönöm a figyelmet!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 flipH="1">
            <a:off x="9143852" y="3939902"/>
            <a:ext cx="180676" cy="288032"/>
          </a:xfrm>
        </p:spPr>
        <p:txBody>
          <a:bodyPr/>
          <a:lstStyle/>
          <a:p>
            <a:pPr lvl="0"/>
            <a:endParaRPr lang="en-US" altLang="ko-KR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2771800" y="987574"/>
            <a:ext cx="3637139" cy="2139878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6A8C74F4-87AD-45B1-B78D-3C2AAFD21C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4334723" y="4482409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676456" y="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mtClean="0"/>
              <a:t> 23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234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92899" y="2155604"/>
            <a:ext cx="5251102" cy="473576"/>
          </a:xfrm>
        </p:spPr>
        <p:txBody>
          <a:bodyPr/>
          <a:lstStyle/>
          <a:p>
            <a:r>
              <a:rPr lang="hu-HU" altLang="ko-KR" dirty="0"/>
              <a:t>1.</a:t>
            </a:r>
            <a:r>
              <a:rPr lang="en-US" altLang="ko-KR" dirty="0" err="1"/>
              <a:t>Turisztikai</a:t>
            </a:r>
            <a:r>
              <a:rPr lang="en-US" altLang="ko-KR" dirty="0"/>
              <a:t> </a:t>
            </a:r>
            <a:r>
              <a:rPr lang="en-US" altLang="ko-KR" dirty="0" err="1"/>
              <a:t>termékek</a:t>
            </a:r>
            <a:r>
              <a:rPr lang="en-US" altLang="ko-KR" dirty="0"/>
              <a:t> </a:t>
            </a:r>
            <a:r>
              <a:rPr lang="en-US" altLang="ko-KR" dirty="0" err="1"/>
              <a:t>besorolási</a:t>
            </a:r>
            <a:r>
              <a:rPr lang="en-US" altLang="ko-KR" dirty="0"/>
              <a:t> </a:t>
            </a:r>
            <a:r>
              <a:rPr lang="en-US" altLang="ko-KR" dirty="0" err="1"/>
              <a:t>lehetőségei</a:t>
            </a:r>
            <a:endParaRPr lang="en-US" altLang="ko-K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 flipH="1">
            <a:off x="9144000" y="2629180"/>
            <a:ext cx="324544" cy="288032"/>
          </a:xfrm>
        </p:spPr>
        <p:txBody>
          <a:bodyPr/>
          <a:lstStyle/>
          <a:p>
            <a:pPr lvl="0"/>
            <a:endParaRPr lang="en-US" altLang="ko-KR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676456" y="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 3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95486"/>
            <a:ext cx="9144000" cy="936104"/>
          </a:xfrm>
        </p:spPr>
        <p:txBody>
          <a:bodyPr/>
          <a:lstStyle/>
          <a:p>
            <a:r>
              <a:rPr lang="hu-HU" altLang="ko-KR" dirty="0"/>
              <a:t>A kínálat / turisztikai termék besorolási lehetőségei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 flipH="1">
            <a:off x="9144000" y="771550"/>
            <a:ext cx="108520" cy="288032"/>
          </a:xfrm>
        </p:spPr>
        <p:txBody>
          <a:bodyPr/>
          <a:lstStyle/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Diamond 4"/>
          <p:cNvSpPr/>
          <p:nvPr/>
        </p:nvSpPr>
        <p:spPr>
          <a:xfrm>
            <a:off x="1099714" y="1491630"/>
            <a:ext cx="1080120" cy="1080120"/>
          </a:xfrm>
          <a:prstGeom prst="diamon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Diamond 5"/>
          <p:cNvSpPr/>
          <p:nvPr/>
        </p:nvSpPr>
        <p:spPr>
          <a:xfrm>
            <a:off x="3043929" y="1491630"/>
            <a:ext cx="1080120" cy="1080120"/>
          </a:xfrm>
          <a:prstGeom prst="diamond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hu-HU" altLang="ko-KR" dirty="0"/>
              <a:t>M</a:t>
            </a:r>
            <a:endParaRPr lang="ko-KR" altLang="en-US" dirty="0"/>
          </a:p>
        </p:txBody>
      </p:sp>
      <p:sp>
        <p:nvSpPr>
          <p:cNvPr id="7" name="Diamond 6"/>
          <p:cNvSpPr/>
          <p:nvPr/>
        </p:nvSpPr>
        <p:spPr>
          <a:xfrm>
            <a:off x="4988146" y="1491630"/>
            <a:ext cx="1080120" cy="1080120"/>
          </a:xfrm>
          <a:prstGeom prst="diamon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Diamond 7"/>
          <p:cNvSpPr/>
          <p:nvPr/>
        </p:nvSpPr>
        <p:spPr>
          <a:xfrm>
            <a:off x="6932362" y="1491630"/>
            <a:ext cx="1080120" cy="1080120"/>
          </a:xfrm>
          <a:prstGeom prst="diamond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208510" y="2571750"/>
            <a:ext cx="86252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1"/>
                </a:solidFill>
                <a:cs typeface="Arial" pitchFamily="34" charset="0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52725" y="2571750"/>
            <a:ext cx="86252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3"/>
                </a:solidFill>
                <a:cs typeface="Arial" pitchFamily="34" charset="0"/>
              </a:rPr>
              <a:t>02</a:t>
            </a:r>
            <a:endParaRPr lang="ko-KR" altLang="en-US" sz="36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96942" y="2571750"/>
            <a:ext cx="86252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1"/>
                </a:solidFill>
                <a:cs typeface="Arial" pitchFamily="34" charset="0"/>
              </a:rPr>
              <a:t>03</a:t>
            </a:r>
            <a:endParaRPr lang="ko-KR" altLang="en-US" sz="36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41158" y="2571750"/>
            <a:ext cx="86252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3"/>
                </a:solidFill>
                <a:cs typeface="Arial" pitchFamily="34" charset="0"/>
              </a:rPr>
              <a:t>04</a:t>
            </a:r>
            <a:endParaRPr lang="ko-KR" altLang="en-US" sz="3600" b="1" dirty="0">
              <a:solidFill>
                <a:schemeClr val="accent3"/>
              </a:solidFill>
              <a:cs typeface="Arial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68191" y="3155397"/>
            <a:ext cx="2026775" cy="1647791"/>
            <a:chOff x="1985513" y="4162825"/>
            <a:chExt cx="2601799" cy="1442089"/>
          </a:xfrm>
        </p:grpSpPr>
        <p:sp>
          <p:nvSpPr>
            <p:cNvPr id="14" name="TextBox 13"/>
            <p:cNvSpPr txBox="1"/>
            <p:nvPr/>
          </p:nvSpPr>
          <p:spPr>
            <a:xfrm>
              <a:off x="2004346" y="4716041"/>
              <a:ext cx="2564401" cy="88887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</a:t>
              </a:r>
              <a:r>
                <a:rPr lang="en-US" altLang="ko-KR" sz="1200" u="sng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200" b="1" u="sng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Származtatott kínálat</a:t>
              </a:r>
              <a:r>
                <a:rPr lang="hu-H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</a:t>
              </a:r>
            </a:p>
            <a:p>
              <a:pPr algn="ctr"/>
              <a:r>
                <a:rPr lang="hu-H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 turisták kiszolgálására és kényelmének biztosítására létrehozott</a:t>
              </a:r>
            </a:p>
            <a:p>
              <a:pPr algn="ctr"/>
              <a:r>
                <a:rPr lang="hu-H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elemek.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85513" y="4162825"/>
              <a:ext cx="2601799" cy="565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hu-HU" altLang="ko-KR" sz="1200" b="1" u="sng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Eredeti kínálat</a:t>
              </a:r>
              <a:r>
                <a:rPr lang="hu-H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a turizmus létrejöttének feltételeit alkotják.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458898" y="3426779"/>
            <a:ext cx="1927837" cy="1255912"/>
            <a:chOff x="2004346" y="4323341"/>
            <a:chExt cx="2692689" cy="975636"/>
          </a:xfrm>
        </p:grpSpPr>
        <p:sp>
          <p:nvSpPr>
            <p:cNvPr id="17" name="TextBox 16"/>
            <p:cNvSpPr txBox="1"/>
            <p:nvPr/>
          </p:nvSpPr>
          <p:spPr>
            <a:xfrm>
              <a:off x="2004346" y="5021978"/>
              <a:ext cx="256440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5238" y="4323341"/>
              <a:ext cx="2601797" cy="7890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228600" indent="-228600" algn="ctr">
                <a:buAutoNum type="arabicPeriod"/>
              </a:pPr>
              <a:r>
                <a:rPr lang="hu-HU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Üzleti utazások</a:t>
              </a:r>
            </a:p>
            <a:p>
              <a:pPr marL="228600" indent="-228600" algn="ctr">
                <a:buAutoNum type="arabicPeriod"/>
              </a:pPr>
              <a:r>
                <a:rPr lang="hu-HU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Szabadidős utak</a:t>
              </a:r>
            </a:p>
            <a:p>
              <a:pPr marL="228600" indent="-228600" algn="ctr">
                <a:buAutoNum type="arabicPeriod"/>
              </a:pPr>
              <a:r>
                <a:rPr lang="hu-HU" altLang="ko-KR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VFR</a:t>
              </a:r>
              <a:endParaRPr lang="hu-HU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endParaRPr lang="hu-HU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hu-HU" altLang="ko-KR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(lásd 3.1. diasor!)</a:t>
              </a:r>
              <a:endParaRPr lang="ko-KR" alt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745669" y="3219785"/>
            <a:ext cx="1565073" cy="991828"/>
            <a:chOff x="1985513" y="4307149"/>
            <a:chExt cx="2601799" cy="991828"/>
          </a:xfrm>
        </p:grpSpPr>
        <p:sp>
          <p:nvSpPr>
            <p:cNvPr id="20" name="TextBox 19"/>
            <p:cNvSpPr txBox="1"/>
            <p:nvPr/>
          </p:nvSpPr>
          <p:spPr>
            <a:xfrm>
              <a:off x="2004346" y="5021978"/>
              <a:ext cx="256440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85513" y="4307149"/>
              <a:ext cx="26017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804248" y="3963432"/>
            <a:ext cx="181610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b="1" u="sng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Makroszintű termékek</a:t>
            </a:r>
            <a:r>
              <a:rPr lang="hu-HU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:</a:t>
            </a:r>
          </a:p>
          <a:p>
            <a:pPr algn="ctr"/>
            <a:r>
              <a:rPr lang="hu-HU" altLang="ko-KR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Mikroszintű</a:t>
            </a:r>
            <a:r>
              <a:rPr lang="hu-HU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elemek közötti kapcsolattal jönnek létre.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29" name="Kép 28">
            <a:extLst>
              <a:ext uri="{FF2B5EF4-FFF2-40B4-BE49-F238E27FC236}">
                <a16:creationId xmlns:a16="http://schemas.microsoft.com/office/drawing/2014/main" id="{69E61A55-150A-4519-A71E-323ADD4428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57237" y="1580300"/>
            <a:ext cx="1844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/>
              <a:t>Eredeti vagy</a:t>
            </a:r>
          </a:p>
          <a:p>
            <a:r>
              <a:rPr lang="hu-HU" b="1" dirty="0"/>
              <a:t>Származtatott</a:t>
            </a:r>
          </a:p>
          <a:p>
            <a:r>
              <a:rPr lang="hu-HU" b="1" dirty="0"/>
              <a:t>kínálat /termék</a:t>
            </a:r>
          </a:p>
        </p:txBody>
      </p:sp>
      <p:sp>
        <p:nvSpPr>
          <p:cNvPr id="30" name="Szövegdoboz 29"/>
          <p:cNvSpPr txBox="1"/>
          <p:nvPr/>
        </p:nvSpPr>
        <p:spPr>
          <a:xfrm>
            <a:off x="6804248" y="1547391"/>
            <a:ext cx="16588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/>
              <a:t>Mikro- vagy </a:t>
            </a:r>
          </a:p>
          <a:p>
            <a:r>
              <a:rPr lang="hu-HU" b="1" dirty="0"/>
              <a:t>Makroszintű</a:t>
            </a:r>
          </a:p>
          <a:p>
            <a:r>
              <a:rPr lang="hu-HU" b="1" dirty="0"/>
              <a:t>termékek</a:t>
            </a:r>
          </a:p>
        </p:txBody>
      </p:sp>
      <p:sp>
        <p:nvSpPr>
          <p:cNvPr id="31" name="Szövegdoboz 30"/>
          <p:cNvSpPr txBox="1"/>
          <p:nvPr/>
        </p:nvSpPr>
        <p:spPr>
          <a:xfrm>
            <a:off x="3043929" y="1580300"/>
            <a:ext cx="1322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/>
              <a:t>Motiváció</a:t>
            </a:r>
          </a:p>
          <a:p>
            <a:r>
              <a:rPr lang="hu-HU" b="1" dirty="0"/>
              <a:t>alapú </a:t>
            </a:r>
          </a:p>
          <a:p>
            <a:r>
              <a:rPr lang="hu-HU" b="1" dirty="0"/>
              <a:t>besorolás </a:t>
            </a:r>
          </a:p>
        </p:txBody>
      </p:sp>
      <p:sp>
        <p:nvSpPr>
          <p:cNvPr id="32" name="Szövegdoboz 31"/>
          <p:cNvSpPr txBox="1"/>
          <p:nvPr/>
        </p:nvSpPr>
        <p:spPr>
          <a:xfrm>
            <a:off x="4644008" y="1514959"/>
            <a:ext cx="1709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b="1" dirty="0"/>
              <a:t>Tevékenység-,</a:t>
            </a:r>
          </a:p>
          <a:p>
            <a:r>
              <a:rPr lang="hu-HU" sz="1600" b="1" dirty="0"/>
              <a:t>Csoport-, vagy </a:t>
            </a:r>
          </a:p>
          <a:p>
            <a:r>
              <a:rPr lang="hu-HU" sz="1600" b="1" dirty="0"/>
              <a:t>Térspecifikus</a:t>
            </a:r>
          </a:p>
          <a:p>
            <a:r>
              <a:rPr lang="hu-HU" sz="1600" b="1" dirty="0"/>
              <a:t>termékek</a:t>
            </a:r>
          </a:p>
        </p:txBody>
      </p:sp>
      <p:sp>
        <p:nvSpPr>
          <p:cNvPr id="33" name="Téglalap 32"/>
          <p:cNvSpPr/>
          <p:nvPr/>
        </p:nvSpPr>
        <p:spPr>
          <a:xfrm>
            <a:off x="4572000" y="3127564"/>
            <a:ext cx="227947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200" b="1" u="sng" dirty="0"/>
              <a:t>Tevékenységspecifikus </a:t>
            </a:r>
          </a:p>
          <a:p>
            <a:r>
              <a:rPr lang="hu-HU" sz="1200" b="1" u="sng" dirty="0"/>
              <a:t>kínálat</a:t>
            </a:r>
            <a:r>
              <a:rPr lang="hu-HU" sz="1200" b="1" dirty="0"/>
              <a:t>: </a:t>
            </a:r>
            <a:r>
              <a:rPr lang="hu-HU" sz="1100" b="1" dirty="0"/>
              <a:t>a termék neve </a:t>
            </a:r>
          </a:p>
          <a:p>
            <a:r>
              <a:rPr lang="hu-HU" sz="1100" b="1" dirty="0"/>
              <a:t>egyértelműen kapcsolható </a:t>
            </a:r>
          </a:p>
          <a:p>
            <a:r>
              <a:rPr lang="hu-HU" sz="1100" b="1" dirty="0"/>
              <a:t>egy jól körül írható turisztikai </a:t>
            </a:r>
          </a:p>
          <a:p>
            <a:r>
              <a:rPr lang="hu-HU" sz="1100" b="1" dirty="0"/>
              <a:t>tevékenységhez.</a:t>
            </a:r>
          </a:p>
          <a:p>
            <a:r>
              <a:rPr lang="hu-HU" sz="1200" b="1" u="sng" dirty="0"/>
              <a:t>Csoportspecifikus kínálat</a:t>
            </a:r>
            <a:r>
              <a:rPr lang="hu-HU" sz="1200" b="1" dirty="0"/>
              <a:t>:</a:t>
            </a:r>
          </a:p>
          <a:p>
            <a:r>
              <a:rPr lang="hu-HU" sz="1100" b="1" dirty="0"/>
              <a:t>termékek, amelyek kifejezetten</a:t>
            </a:r>
          </a:p>
          <a:p>
            <a:r>
              <a:rPr lang="hu-HU" sz="1100" b="1" dirty="0"/>
              <a:t>egy-egy, jól meghatározható </a:t>
            </a:r>
          </a:p>
          <a:p>
            <a:r>
              <a:rPr lang="hu-HU" sz="1100" b="1" dirty="0"/>
              <a:t>csoporthoz köthetők.</a:t>
            </a:r>
          </a:p>
          <a:p>
            <a:r>
              <a:rPr lang="hu-HU" sz="1200" b="1" u="sng" dirty="0"/>
              <a:t>Térspecifikus termékek</a:t>
            </a:r>
            <a:r>
              <a:rPr lang="hu-HU" sz="1200" b="1" dirty="0"/>
              <a:t>: a</a:t>
            </a:r>
          </a:p>
          <a:p>
            <a:r>
              <a:rPr lang="hu-HU" sz="1100" b="1" dirty="0"/>
              <a:t>térhez köthető termékek.</a:t>
            </a:r>
          </a:p>
        </p:txBody>
      </p:sp>
      <p:sp>
        <p:nvSpPr>
          <p:cNvPr id="35" name="Szövegdoboz 34"/>
          <p:cNvSpPr txBox="1"/>
          <p:nvPr/>
        </p:nvSpPr>
        <p:spPr>
          <a:xfrm>
            <a:off x="6804248" y="3200155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b="1" u="sng" dirty="0" err="1"/>
              <a:t>Mikroszintű</a:t>
            </a:r>
            <a:r>
              <a:rPr lang="hu-HU" sz="1200" b="1" u="sng" dirty="0"/>
              <a:t> termékek</a:t>
            </a:r>
            <a:r>
              <a:rPr lang="hu-HU" sz="1200" b="1" dirty="0"/>
              <a:t>:</a:t>
            </a:r>
          </a:p>
          <a:p>
            <a:r>
              <a:rPr lang="hu-HU" sz="1200" b="1" dirty="0"/>
              <a:t>A turisztikai </a:t>
            </a:r>
            <a:r>
              <a:rPr lang="hu-HU" sz="1200" b="1" dirty="0" err="1"/>
              <a:t>infra</a:t>
            </a:r>
            <a:r>
              <a:rPr lang="hu-HU" sz="1200" b="1" dirty="0"/>
              <a:t>- és </a:t>
            </a:r>
          </a:p>
          <a:p>
            <a:pPr algn="ctr"/>
            <a:r>
              <a:rPr lang="hu-HU" sz="1200" b="1" dirty="0" err="1"/>
              <a:t>szuprastruktúra</a:t>
            </a:r>
            <a:r>
              <a:rPr lang="hu-HU" sz="1200" b="1" dirty="0"/>
              <a:t> elemei.</a:t>
            </a:r>
          </a:p>
        </p:txBody>
      </p:sp>
      <p:sp>
        <p:nvSpPr>
          <p:cNvPr id="22" name="Szövegdoboz 21"/>
          <p:cNvSpPr txBox="1"/>
          <p:nvPr/>
        </p:nvSpPr>
        <p:spPr>
          <a:xfrm>
            <a:off x="8676456" y="123478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4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8379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6892" cy="963251"/>
          </a:xfrm>
          <a:prstGeom prst="rect">
            <a:avLst/>
          </a:prstGeom>
        </p:spPr>
      </p:pic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107504" y="195486"/>
            <a:ext cx="9144000" cy="576064"/>
          </a:xfrm>
        </p:spPr>
        <p:txBody>
          <a:bodyPr/>
          <a:lstStyle/>
          <a:p>
            <a:r>
              <a:rPr lang="hu-HU" dirty="0"/>
              <a:t>Eredeti és származtatott kínálat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smtClean="0"/>
              <a:t>Az eredeti kínálat milyen, korábbi csoportosítással (3.1. diasor) mutat összefüggést?</a:t>
            </a:r>
            <a:endParaRPr lang="hu-HU" dirty="0"/>
          </a:p>
        </p:txBody>
      </p:sp>
      <p:sp>
        <p:nvSpPr>
          <p:cNvPr id="6" name="Szövegdoboz 5"/>
          <p:cNvSpPr txBox="1"/>
          <p:nvPr/>
        </p:nvSpPr>
        <p:spPr>
          <a:xfrm>
            <a:off x="107504" y="1059582"/>
            <a:ext cx="44644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u="sng" dirty="0"/>
              <a:t>Eredeti kínálat:</a:t>
            </a:r>
          </a:p>
          <a:p>
            <a:r>
              <a:rPr lang="hu-HU" i="1" dirty="0"/>
              <a:t>A, Természeti adottságok</a:t>
            </a:r>
          </a:p>
          <a:p>
            <a:r>
              <a:rPr lang="hu-HU" dirty="0"/>
              <a:t>	- klíma, </a:t>
            </a:r>
          </a:p>
          <a:p>
            <a:r>
              <a:rPr lang="hu-HU" dirty="0"/>
              <a:t>	- táj,</a:t>
            </a:r>
          </a:p>
          <a:p>
            <a:r>
              <a:rPr lang="hu-HU" dirty="0"/>
              <a:t>	- növény és állatvilág</a:t>
            </a:r>
          </a:p>
          <a:p>
            <a:r>
              <a:rPr lang="hu-HU" dirty="0"/>
              <a:t>	- levegő és vizek állapota</a:t>
            </a:r>
          </a:p>
          <a:p>
            <a:r>
              <a:rPr lang="hu-HU" i="1" dirty="0"/>
              <a:t>B, Társadalmi, kulturális adottságok</a:t>
            </a:r>
            <a:r>
              <a:rPr lang="hu-HU" dirty="0"/>
              <a:t>:</a:t>
            </a:r>
          </a:p>
          <a:p>
            <a:r>
              <a:rPr lang="hu-HU" dirty="0"/>
              <a:t>	- kultúra, hagyományok, étkezés</a:t>
            </a:r>
          </a:p>
          <a:p>
            <a:r>
              <a:rPr lang="hu-HU" dirty="0"/>
              <a:t>	- épített </a:t>
            </a:r>
            <a:r>
              <a:rPr lang="hu-HU" dirty="0" smtClean="0"/>
              <a:t>környezet, művészetek</a:t>
            </a:r>
            <a:endParaRPr lang="hu-HU" dirty="0"/>
          </a:p>
          <a:p>
            <a:r>
              <a:rPr lang="hu-HU" dirty="0"/>
              <a:t>	- vendégszeretet,</a:t>
            </a:r>
          </a:p>
          <a:p>
            <a:r>
              <a:rPr lang="hu-HU" dirty="0"/>
              <a:t>	- viselkedés kultúra,</a:t>
            </a:r>
          </a:p>
          <a:p>
            <a:r>
              <a:rPr lang="hu-HU" i="1" dirty="0"/>
              <a:t>C, Infrastruktúra:</a:t>
            </a:r>
          </a:p>
          <a:p>
            <a:r>
              <a:rPr lang="hu-HU" dirty="0"/>
              <a:t>	- általános infrastruktúra</a:t>
            </a:r>
          </a:p>
          <a:p>
            <a:r>
              <a:rPr lang="hu-HU" dirty="0"/>
              <a:t>	- szolgáltatási infrastruktúra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4427984" y="1059582"/>
            <a:ext cx="460851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u="sng" dirty="0"/>
              <a:t>Származtatott kínálat:</a:t>
            </a:r>
          </a:p>
          <a:p>
            <a:r>
              <a:rPr lang="hu-HU" i="1" dirty="0"/>
              <a:t>A, Turisztikai infrastruktúra</a:t>
            </a:r>
          </a:p>
          <a:p>
            <a:r>
              <a:rPr lang="hu-HU" dirty="0"/>
              <a:t>	- közlekedés, helyváltoztatás</a:t>
            </a:r>
          </a:p>
          <a:p>
            <a:r>
              <a:rPr lang="hu-HU" dirty="0"/>
              <a:t>	- helyi turizmus létesítményei</a:t>
            </a:r>
          </a:p>
          <a:p>
            <a:r>
              <a:rPr lang="hu-HU" dirty="0"/>
              <a:t>	- szabadidős létesítmények</a:t>
            </a:r>
          </a:p>
          <a:p>
            <a:r>
              <a:rPr lang="hu-HU" dirty="0"/>
              <a:t>	- közvetítők létesítményei</a:t>
            </a:r>
          </a:p>
          <a:p>
            <a:r>
              <a:rPr lang="hu-HU" i="1" dirty="0"/>
              <a:t>B, Turisztikai </a:t>
            </a:r>
            <a:r>
              <a:rPr lang="hu-HU" i="1" dirty="0" err="1"/>
              <a:t>szuprastruktúra</a:t>
            </a:r>
            <a:endParaRPr lang="hu-HU" i="1" dirty="0"/>
          </a:p>
          <a:p>
            <a:r>
              <a:rPr lang="hu-HU" dirty="0"/>
              <a:t>	- funkcionális elemek: </a:t>
            </a:r>
            <a:r>
              <a:rPr lang="hu-HU" sz="1400" dirty="0"/>
              <a:t>szállás, </a:t>
            </a:r>
          </a:p>
          <a:p>
            <a:r>
              <a:rPr lang="hu-HU" sz="1400" dirty="0"/>
              <a:t>		rekreációs létesítmények</a:t>
            </a:r>
          </a:p>
          <a:p>
            <a:r>
              <a:rPr lang="hu-HU" dirty="0"/>
              <a:t>	- turizmusba bevont épített elemek</a:t>
            </a:r>
          </a:p>
          <a:p>
            <a:r>
              <a:rPr lang="hu-HU" dirty="0"/>
              <a:t>		</a:t>
            </a:r>
            <a:r>
              <a:rPr lang="hu-HU" sz="1400" dirty="0"/>
              <a:t>stadionok, állatkertek </a:t>
            </a:r>
          </a:p>
          <a:p>
            <a:r>
              <a:rPr lang="hu-HU" sz="1400" dirty="0"/>
              <a:t>		híres emberek szülőháza</a:t>
            </a:r>
          </a:p>
          <a:p>
            <a:r>
              <a:rPr lang="hu-HU" dirty="0"/>
              <a:t>	- természeti elemek a turizmusban </a:t>
            </a:r>
          </a:p>
          <a:p>
            <a:r>
              <a:rPr lang="hu-HU" dirty="0"/>
              <a:t>		</a:t>
            </a:r>
            <a:r>
              <a:rPr lang="hu-HU" sz="1400" dirty="0"/>
              <a:t>katasztrófa helyszínek, </a:t>
            </a:r>
          </a:p>
          <a:p>
            <a:r>
              <a:rPr lang="hu-HU" sz="1400" dirty="0"/>
              <a:t>		természeti érdekességek, </a:t>
            </a:r>
          </a:p>
        </p:txBody>
      </p:sp>
      <p:sp>
        <p:nvSpPr>
          <p:cNvPr id="8" name="Szövegdoboz 7"/>
          <p:cNvSpPr txBox="1"/>
          <p:nvPr/>
        </p:nvSpPr>
        <p:spPr>
          <a:xfrm>
            <a:off x="8676456" y="12347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5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6427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>
                <a:solidFill>
                  <a:schemeClr val="accent2">
                    <a:lumMod val="50000"/>
                  </a:schemeClr>
                </a:solidFill>
              </a:rPr>
              <a:t>Turisztikai infrastruktúra</a:t>
            </a:r>
            <a:endParaRPr lang="hu-H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smtClean="0"/>
              <a:t>A szolgáltatásokat a helybéliek és a turisták is igénybe vehetik.</a:t>
            </a:r>
            <a:endParaRPr lang="hu-HU" dirty="0"/>
          </a:p>
        </p:txBody>
      </p:sp>
      <p:sp>
        <p:nvSpPr>
          <p:cNvPr id="4" name="Kép helye 3"/>
          <p:cNvSpPr>
            <a:spLocks noGrp="1"/>
          </p:cNvSpPr>
          <p:nvPr>
            <p:ph type="pic" idx="1"/>
          </p:nvPr>
        </p:nvSpPr>
        <p:spPr/>
      </p:sp>
      <p:sp>
        <p:nvSpPr>
          <p:cNvPr id="5" name="Kép helye 4"/>
          <p:cNvSpPr>
            <a:spLocks noGrp="1"/>
          </p:cNvSpPr>
          <p:nvPr>
            <p:ph type="pic" idx="12"/>
          </p:nvPr>
        </p:nvSpPr>
        <p:spPr/>
      </p:sp>
      <p:sp>
        <p:nvSpPr>
          <p:cNvPr id="6" name="Kép helye 5"/>
          <p:cNvSpPr>
            <a:spLocks noGrp="1"/>
          </p:cNvSpPr>
          <p:nvPr>
            <p:ph type="pic" idx="13"/>
          </p:nvPr>
        </p:nvSpPr>
        <p:spPr/>
      </p:sp>
      <p:sp>
        <p:nvSpPr>
          <p:cNvPr id="7" name="Szövegdoboz 6"/>
          <p:cNvSpPr txBox="1"/>
          <p:nvPr/>
        </p:nvSpPr>
        <p:spPr>
          <a:xfrm>
            <a:off x="683568" y="1617525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accent2">
                    <a:lumMod val="50000"/>
                  </a:schemeClr>
                </a:solidFill>
              </a:rPr>
              <a:t>K</a:t>
            </a:r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</a:rPr>
              <a:t>özlekedés</a:t>
            </a:r>
            <a:endParaRPr lang="hu-H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611560" y="2752771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</a:rPr>
              <a:t>Szabadidős</a:t>
            </a:r>
          </a:p>
          <a:p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</a:rPr>
              <a:t>létesítmények</a:t>
            </a:r>
            <a:endParaRPr lang="hu-H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Szövegdoboz 8"/>
          <p:cNvSpPr txBox="1"/>
          <p:nvPr/>
        </p:nvSpPr>
        <p:spPr>
          <a:xfrm>
            <a:off x="683568" y="3933804"/>
            <a:ext cx="1393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</a:rPr>
              <a:t>Közvetítők </a:t>
            </a:r>
          </a:p>
          <a:p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</a:rPr>
              <a:t>létesítményei</a:t>
            </a:r>
            <a:endParaRPr lang="hu-H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277106"/>
            <a:ext cx="2243522" cy="1109568"/>
          </a:xfrm>
          <a:prstGeom prst="rect">
            <a:avLst/>
          </a:prstGeom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423" y="1269744"/>
            <a:ext cx="2127688" cy="1121761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1883" y="1298444"/>
            <a:ext cx="1902117" cy="1066892"/>
          </a:xfrm>
          <a:prstGeom prst="rect">
            <a:avLst/>
          </a:prstGeom>
        </p:spPr>
      </p:pic>
      <p:pic>
        <p:nvPicPr>
          <p:cNvPr id="13" name="Kép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8319" y="2506323"/>
            <a:ext cx="1219306" cy="1054699"/>
          </a:xfrm>
          <a:prstGeom prst="rect">
            <a:avLst/>
          </a:prstGeom>
        </p:spPr>
      </p:pic>
      <p:pic>
        <p:nvPicPr>
          <p:cNvPr id="14" name="Kép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9811" y="2463647"/>
            <a:ext cx="1646063" cy="1097375"/>
          </a:xfrm>
          <a:prstGeom prst="rect">
            <a:avLst/>
          </a:prstGeom>
        </p:spPr>
      </p:pic>
      <p:pic>
        <p:nvPicPr>
          <p:cNvPr id="15" name="Kép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2571" y="2463647"/>
            <a:ext cx="1512168" cy="1058518"/>
          </a:xfrm>
          <a:prstGeom prst="rect">
            <a:avLst/>
          </a:prstGeom>
        </p:spPr>
      </p:pic>
      <p:pic>
        <p:nvPicPr>
          <p:cNvPr id="16" name="Kép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0352" y="2423806"/>
            <a:ext cx="1115665" cy="1115665"/>
          </a:xfrm>
          <a:prstGeom prst="rect">
            <a:avLst/>
          </a:prstGeom>
        </p:spPr>
      </p:pic>
      <p:pic>
        <p:nvPicPr>
          <p:cNvPr id="17" name="Kép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75583" y="3679242"/>
            <a:ext cx="1883827" cy="1133954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47273" y="3605449"/>
            <a:ext cx="1877731" cy="1261981"/>
          </a:xfrm>
          <a:prstGeom prst="rect">
            <a:avLst/>
          </a:prstGeom>
        </p:spPr>
      </p:pic>
      <p:pic>
        <p:nvPicPr>
          <p:cNvPr id="19" name="Kép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86952" y="3659001"/>
            <a:ext cx="2456901" cy="1072989"/>
          </a:xfrm>
          <a:prstGeom prst="rect">
            <a:avLst/>
          </a:prstGeom>
        </p:spPr>
      </p:pic>
      <p:sp>
        <p:nvSpPr>
          <p:cNvPr id="20" name="Szövegdoboz 19"/>
          <p:cNvSpPr txBox="1"/>
          <p:nvPr/>
        </p:nvSpPr>
        <p:spPr>
          <a:xfrm>
            <a:off x="8748464" y="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6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7486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>
                <a:solidFill>
                  <a:schemeClr val="accent2">
                    <a:lumMod val="50000"/>
                  </a:schemeClr>
                </a:solidFill>
              </a:rPr>
              <a:t>Turisztikai </a:t>
            </a:r>
            <a:r>
              <a:rPr lang="hu-HU" dirty="0" err="1" smtClean="0">
                <a:solidFill>
                  <a:schemeClr val="accent2">
                    <a:lumMod val="50000"/>
                  </a:schemeClr>
                </a:solidFill>
              </a:rPr>
              <a:t>szuprastruktúra</a:t>
            </a:r>
            <a:endParaRPr lang="hu-H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smtClean="0"/>
              <a:t>A turisták kiszolgálására és kényelmének biztosítására létrehozott elemek</a:t>
            </a:r>
            <a:r>
              <a:rPr lang="hu-HU" dirty="0" smtClean="0"/>
              <a:t>. Turisztikai </a:t>
            </a:r>
            <a:r>
              <a:rPr lang="hu-HU" dirty="0" err="1" smtClean="0"/>
              <a:t>feljesztések</a:t>
            </a:r>
            <a:r>
              <a:rPr lang="hu-HU" dirty="0" smtClean="0"/>
              <a:t> eredményei.</a:t>
            </a:r>
            <a:endParaRPr lang="hu-HU" dirty="0"/>
          </a:p>
        </p:txBody>
      </p:sp>
      <p:sp>
        <p:nvSpPr>
          <p:cNvPr id="4" name="Kép helye 3"/>
          <p:cNvSpPr>
            <a:spLocks noGrp="1"/>
          </p:cNvSpPr>
          <p:nvPr>
            <p:ph type="pic" idx="1"/>
          </p:nvPr>
        </p:nvSpPr>
        <p:spPr/>
      </p:sp>
      <p:sp>
        <p:nvSpPr>
          <p:cNvPr id="5" name="Kép helye 4"/>
          <p:cNvSpPr>
            <a:spLocks noGrp="1"/>
          </p:cNvSpPr>
          <p:nvPr>
            <p:ph type="pic" idx="12"/>
          </p:nvPr>
        </p:nvSpPr>
        <p:spPr/>
      </p:sp>
      <p:sp>
        <p:nvSpPr>
          <p:cNvPr id="6" name="Kép helye 5"/>
          <p:cNvSpPr>
            <a:spLocks noGrp="1"/>
          </p:cNvSpPr>
          <p:nvPr>
            <p:ph type="pic" idx="13"/>
          </p:nvPr>
        </p:nvSpPr>
        <p:spPr/>
      </p:sp>
      <p:sp>
        <p:nvSpPr>
          <p:cNvPr id="7" name="Téglalap 6"/>
          <p:cNvSpPr/>
          <p:nvPr/>
        </p:nvSpPr>
        <p:spPr>
          <a:xfrm>
            <a:off x="611560" y="1621792"/>
            <a:ext cx="1565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dirty="0">
                <a:solidFill>
                  <a:schemeClr val="accent2">
                    <a:lumMod val="50000"/>
                  </a:schemeClr>
                </a:solidFill>
              </a:rPr>
              <a:t>Funkcionális </a:t>
            </a:r>
          </a:p>
          <a:p>
            <a:r>
              <a:rPr lang="hu-HU" sz="1600" dirty="0">
                <a:solidFill>
                  <a:schemeClr val="accent2">
                    <a:lumMod val="50000"/>
                  </a:schemeClr>
                </a:solidFill>
              </a:rPr>
              <a:t>elemek</a:t>
            </a:r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480" y="1091067"/>
            <a:ext cx="2091109" cy="1255885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8589" y="1091067"/>
            <a:ext cx="1274174" cy="1274174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1158" y="1097492"/>
            <a:ext cx="1761897" cy="1272866"/>
          </a:xfrm>
          <a:prstGeom prst="rect">
            <a:avLst/>
          </a:prstGeom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3055" y="1091067"/>
            <a:ext cx="1816765" cy="1219306"/>
          </a:xfrm>
          <a:prstGeom prst="rect">
            <a:avLst/>
          </a:prstGeom>
        </p:spPr>
      </p:pic>
      <p:sp>
        <p:nvSpPr>
          <p:cNvPr id="13" name="Szövegdoboz 12"/>
          <p:cNvSpPr txBox="1"/>
          <p:nvPr/>
        </p:nvSpPr>
        <p:spPr>
          <a:xfrm>
            <a:off x="611560" y="2657589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accent2">
                    <a:lumMod val="50000"/>
                  </a:schemeClr>
                </a:solidFill>
              </a:rPr>
              <a:t>turizmusba </a:t>
            </a:r>
          </a:p>
          <a:p>
            <a:r>
              <a:rPr lang="hu-HU" sz="1600" dirty="0">
                <a:solidFill>
                  <a:schemeClr val="accent2">
                    <a:lumMod val="50000"/>
                  </a:schemeClr>
                </a:solidFill>
              </a:rPr>
              <a:t>bevont épített </a:t>
            </a:r>
          </a:p>
          <a:p>
            <a:r>
              <a:rPr lang="hu-HU" sz="1600" dirty="0">
                <a:solidFill>
                  <a:schemeClr val="accent2">
                    <a:lumMod val="50000"/>
                  </a:schemeClr>
                </a:solidFill>
              </a:rPr>
              <a:t>elemek</a:t>
            </a:r>
          </a:p>
        </p:txBody>
      </p:sp>
      <p:pic>
        <p:nvPicPr>
          <p:cNvPr id="14" name="Kép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3437" y="2445358"/>
            <a:ext cx="1767993" cy="1176630"/>
          </a:xfrm>
          <a:prstGeom prst="rect">
            <a:avLst/>
          </a:prstGeom>
        </p:spPr>
      </p:pic>
      <p:pic>
        <p:nvPicPr>
          <p:cNvPr id="15" name="Kép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96662" y="2436213"/>
            <a:ext cx="1627773" cy="1158340"/>
          </a:xfrm>
          <a:prstGeom prst="rect">
            <a:avLst/>
          </a:prstGeom>
        </p:spPr>
      </p:pic>
      <p:pic>
        <p:nvPicPr>
          <p:cNvPr id="16" name="Kép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78650" y="2421092"/>
            <a:ext cx="1444877" cy="1182727"/>
          </a:xfrm>
          <a:prstGeom prst="rect">
            <a:avLst/>
          </a:prstGeom>
        </p:spPr>
      </p:pic>
      <p:pic>
        <p:nvPicPr>
          <p:cNvPr id="17" name="Kép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99207" y="2469458"/>
            <a:ext cx="1944793" cy="1091279"/>
          </a:xfrm>
          <a:prstGeom prst="rect">
            <a:avLst/>
          </a:prstGeom>
        </p:spPr>
      </p:pic>
      <p:sp>
        <p:nvSpPr>
          <p:cNvPr id="18" name="Szövegdoboz 17"/>
          <p:cNvSpPr txBox="1"/>
          <p:nvPr/>
        </p:nvSpPr>
        <p:spPr>
          <a:xfrm>
            <a:off x="683568" y="3720395"/>
            <a:ext cx="13067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accent2">
                    <a:lumMod val="50000"/>
                  </a:schemeClr>
                </a:solidFill>
              </a:rPr>
              <a:t>turizmusba </a:t>
            </a:r>
          </a:p>
          <a:p>
            <a:r>
              <a:rPr lang="hu-HU" sz="1600" dirty="0">
                <a:solidFill>
                  <a:schemeClr val="accent2">
                    <a:lumMod val="50000"/>
                  </a:schemeClr>
                </a:solidFill>
              </a:rPr>
              <a:t>bevont </a:t>
            </a:r>
          </a:p>
          <a:p>
            <a:r>
              <a:rPr lang="hu-HU" sz="1600" dirty="0">
                <a:solidFill>
                  <a:schemeClr val="accent2">
                    <a:lumMod val="50000"/>
                  </a:schemeClr>
                </a:solidFill>
              </a:rPr>
              <a:t>természeti </a:t>
            </a:r>
          </a:p>
          <a:p>
            <a:r>
              <a:rPr lang="hu-HU" sz="1600" dirty="0">
                <a:solidFill>
                  <a:schemeClr val="accent2">
                    <a:lumMod val="50000"/>
                  </a:schemeClr>
                </a:solidFill>
              </a:rPr>
              <a:t>ritkaságok </a:t>
            </a:r>
          </a:p>
        </p:txBody>
      </p:sp>
      <p:pic>
        <p:nvPicPr>
          <p:cNvPr id="19" name="Kép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30485" y="3714296"/>
            <a:ext cx="1585097" cy="1182727"/>
          </a:xfrm>
          <a:prstGeom prst="rect">
            <a:avLst/>
          </a:prstGeom>
        </p:spPr>
      </p:pic>
      <p:pic>
        <p:nvPicPr>
          <p:cNvPr id="20" name="Kép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99689" y="3696672"/>
            <a:ext cx="2109399" cy="1182727"/>
          </a:xfrm>
          <a:prstGeom prst="rect">
            <a:avLst/>
          </a:prstGeom>
        </p:spPr>
      </p:pic>
      <p:pic>
        <p:nvPicPr>
          <p:cNvPr id="21" name="Kép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93196" y="3681824"/>
            <a:ext cx="2450804" cy="1207113"/>
          </a:xfrm>
          <a:prstGeom prst="rect">
            <a:avLst/>
          </a:prstGeom>
        </p:spPr>
      </p:pic>
      <p:sp>
        <p:nvSpPr>
          <p:cNvPr id="22" name="Szövegdoboz 21"/>
          <p:cNvSpPr txBox="1"/>
          <p:nvPr/>
        </p:nvSpPr>
        <p:spPr>
          <a:xfrm>
            <a:off x="8748464" y="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7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80715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6892" cy="963251"/>
          </a:xfrm>
          <a:prstGeom prst="rect">
            <a:avLst/>
          </a:prstGeom>
        </p:spPr>
      </p:pic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/>
              <a:t>Motiváció alapú besorolás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smtClean="0"/>
              <a:t>-ismétlés- </a:t>
            </a:r>
            <a:endParaRPr lang="hu-HU" dirty="0"/>
          </a:p>
        </p:txBody>
      </p:sp>
      <p:sp>
        <p:nvSpPr>
          <p:cNvPr id="7" name="Szövegdoboz 6"/>
          <p:cNvSpPr txBox="1"/>
          <p:nvPr/>
        </p:nvSpPr>
        <p:spPr>
          <a:xfrm>
            <a:off x="3527884" y="3075806"/>
            <a:ext cx="208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u="sng" dirty="0"/>
              <a:t>Hivatásturizmus:</a:t>
            </a:r>
          </a:p>
          <a:p>
            <a:pPr marL="285750" indent="-285750">
              <a:buFontTx/>
              <a:buChar char="-"/>
            </a:pPr>
            <a:r>
              <a:rPr lang="hu-HU" dirty="0" err="1" smtClean="0"/>
              <a:t>konfereciák</a:t>
            </a:r>
            <a:endParaRPr lang="hu-HU" dirty="0"/>
          </a:p>
          <a:p>
            <a:pPr marL="285750" indent="-285750">
              <a:buFontTx/>
              <a:buChar char="-"/>
            </a:pPr>
            <a:r>
              <a:rPr lang="hu-HU" dirty="0"/>
              <a:t>vásárok</a:t>
            </a:r>
          </a:p>
          <a:p>
            <a:pPr marL="285750" indent="-285750">
              <a:buFontTx/>
              <a:buChar char="-"/>
            </a:pPr>
            <a:r>
              <a:rPr lang="hu-HU" dirty="0"/>
              <a:t>találkozók</a:t>
            </a:r>
          </a:p>
          <a:p>
            <a:pPr marL="285750" indent="-285750">
              <a:buFontTx/>
              <a:buChar char="-"/>
            </a:pPr>
            <a:r>
              <a:rPr lang="hu-HU" dirty="0" err="1"/>
              <a:t>incentive</a:t>
            </a:r>
            <a:r>
              <a:rPr lang="hu-HU" dirty="0"/>
              <a:t> utak</a:t>
            </a:r>
          </a:p>
        </p:txBody>
      </p:sp>
      <p:sp>
        <p:nvSpPr>
          <p:cNvPr id="8" name="Szövegdoboz 7"/>
          <p:cNvSpPr txBox="1"/>
          <p:nvPr/>
        </p:nvSpPr>
        <p:spPr>
          <a:xfrm>
            <a:off x="3203848" y="148771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   </a:t>
            </a:r>
            <a:r>
              <a:rPr lang="hu-HU" b="1" i="1" u="sng" dirty="0" smtClean="0"/>
              <a:t>UTAZÁSOK</a:t>
            </a:r>
            <a:endParaRPr lang="hu-HU" b="1" i="1" u="sng" dirty="0"/>
          </a:p>
        </p:txBody>
      </p:sp>
      <p:sp>
        <p:nvSpPr>
          <p:cNvPr id="9" name="Szövegdoboz 8"/>
          <p:cNvSpPr txBox="1"/>
          <p:nvPr/>
        </p:nvSpPr>
        <p:spPr>
          <a:xfrm>
            <a:off x="6219564" y="2452884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u="sng" dirty="0" smtClean="0"/>
              <a:t>VFR</a:t>
            </a:r>
          </a:p>
          <a:p>
            <a:pPr marL="285750" indent="-285750">
              <a:buFontTx/>
              <a:buChar char="-"/>
            </a:pPr>
            <a:r>
              <a:rPr lang="hu-HU" dirty="0" smtClean="0"/>
              <a:t>rokon és</a:t>
            </a:r>
          </a:p>
          <a:p>
            <a:pPr marL="285750" indent="-285750">
              <a:buFontTx/>
              <a:buChar char="-"/>
            </a:pPr>
            <a:r>
              <a:rPr lang="hu-HU" dirty="0"/>
              <a:t>b</a:t>
            </a:r>
            <a:r>
              <a:rPr lang="hu-HU" dirty="0" smtClean="0"/>
              <a:t>arát</a:t>
            </a:r>
          </a:p>
          <a:p>
            <a:r>
              <a:rPr lang="hu-HU" dirty="0"/>
              <a:t> </a:t>
            </a:r>
            <a:r>
              <a:rPr lang="hu-HU" dirty="0" smtClean="0"/>
              <a:t>         látogatás</a:t>
            </a:r>
            <a:endParaRPr lang="hu-HU" dirty="0"/>
          </a:p>
        </p:txBody>
      </p:sp>
      <p:sp>
        <p:nvSpPr>
          <p:cNvPr id="6" name="Szövegdoboz 5"/>
          <p:cNvSpPr txBox="1"/>
          <p:nvPr/>
        </p:nvSpPr>
        <p:spPr>
          <a:xfrm>
            <a:off x="395536" y="2139702"/>
            <a:ext cx="28083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u="sng" dirty="0" smtClean="0"/>
              <a:t>Szabadidős utazások</a:t>
            </a:r>
          </a:p>
          <a:p>
            <a:r>
              <a:rPr lang="hu-HU" dirty="0"/>
              <a:t>- családi nyaralás</a:t>
            </a:r>
          </a:p>
          <a:p>
            <a:r>
              <a:rPr lang="hu-HU" dirty="0" smtClean="0"/>
              <a:t>- kulturális </a:t>
            </a:r>
            <a:r>
              <a:rPr lang="hu-HU" dirty="0"/>
              <a:t>turizmus</a:t>
            </a:r>
          </a:p>
          <a:p>
            <a:r>
              <a:rPr lang="hu-HU" dirty="0" smtClean="0"/>
              <a:t>- egészségturizmus</a:t>
            </a:r>
            <a:endParaRPr lang="hu-HU" dirty="0"/>
          </a:p>
          <a:p>
            <a:r>
              <a:rPr lang="hu-HU" dirty="0" smtClean="0"/>
              <a:t>- aktív </a:t>
            </a:r>
            <a:r>
              <a:rPr lang="hu-HU" dirty="0"/>
              <a:t>turizmus</a:t>
            </a:r>
          </a:p>
          <a:p>
            <a:r>
              <a:rPr lang="hu-HU" dirty="0" smtClean="0"/>
              <a:t>- falusi </a:t>
            </a:r>
            <a:r>
              <a:rPr lang="hu-HU" dirty="0"/>
              <a:t>turizmus</a:t>
            </a:r>
          </a:p>
          <a:p>
            <a:r>
              <a:rPr lang="hu-HU" dirty="0" smtClean="0"/>
              <a:t>- bor </a:t>
            </a:r>
            <a:r>
              <a:rPr lang="hu-HU" dirty="0"/>
              <a:t>&amp; gasztronómia utak</a:t>
            </a:r>
          </a:p>
          <a:p>
            <a:r>
              <a:rPr lang="hu-HU" dirty="0" smtClean="0"/>
              <a:t>- hátizsákos </a:t>
            </a:r>
            <a:r>
              <a:rPr lang="hu-HU" dirty="0"/>
              <a:t>utazások</a:t>
            </a:r>
          </a:p>
          <a:p>
            <a:r>
              <a:rPr lang="hu-HU" dirty="0"/>
              <a:t>stb.</a:t>
            </a:r>
          </a:p>
          <a:p>
            <a:endParaRPr lang="hu-HU" dirty="0"/>
          </a:p>
        </p:txBody>
      </p:sp>
      <p:cxnSp>
        <p:nvCxnSpPr>
          <p:cNvPr id="12" name="Egyenes összekötő nyíllal 11"/>
          <p:cNvCxnSpPr/>
          <p:nvPr/>
        </p:nvCxnSpPr>
        <p:spPr>
          <a:xfrm>
            <a:off x="4932040" y="1779662"/>
            <a:ext cx="1728192" cy="8640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gyenes összekötő nyíllal 13"/>
          <p:cNvCxnSpPr>
            <a:stCxn id="8" idx="2"/>
          </p:cNvCxnSpPr>
          <p:nvPr/>
        </p:nvCxnSpPr>
        <p:spPr>
          <a:xfrm>
            <a:off x="4319972" y="1857042"/>
            <a:ext cx="36004" cy="12187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gyenes összekötő nyíllal 15"/>
          <p:cNvCxnSpPr/>
          <p:nvPr/>
        </p:nvCxnSpPr>
        <p:spPr>
          <a:xfrm flipH="1">
            <a:off x="2411760" y="1779662"/>
            <a:ext cx="1116124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zövegdoboz 4"/>
          <p:cNvSpPr txBox="1"/>
          <p:nvPr/>
        </p:nvSpPr>
        <p:spPr>
          <a:xfrm>
            <a:off x="8604448" y="123478"/>
            <a:ext cx="53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 8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99410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50" y="187772"/>
            <a:ext cx="1066892" cy="963251"/>
          </a:xfrm>
          <a:prstGeom prst="rect">
            <a:avLst/>
          </a:prstGeom>
        </p:spPr>
      </p:pic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24538" y="403217"/>
            <a:ext cx="9144000" cy="576064"/>
          </a:xfrm>
        </p:spPr>
        <p:txBody>
          <a:bodyPr/>
          <a:lstStyle/>
          <a:p>
            <a:r>
              <a:rPr lang="hu-HU" dirty="0"/>
              <a:t>Tevékenyég-</a:t>
            </a:r>
            <a:r>
              <a:rPr lang="hu-HU"/>
              <a:t>, csoport- és </a:t>
            </a:r>
            <a:r>
              <a:rPr lang="hu-HU" dirty="0"/>
              <a:t>térspecifikus</a:t>
            </a:r>
          </a:p>
          <a:p>
            <a:r>
              <a:rPr lang="hu-HU" dirty="0"/>
              <a:t>termékek 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 flipH="1">
            <a:off x="9168538" y="835265"/>
            <a:ext cx="227998" cy="288032"/>
          </a:xfrm>
        </p:spPr>
        <p:txBody>
          <a:bodyPr/>
          <a:lstStyle/>
          <a:p>
            <a:endParaRPr lang="hu-HU"/>
          </a:p>
        </p:txBody>
      </p:sp>
      <p:sp>
        <p:nvSpPr>
          <p:cNvPr id="5" name="Szövegdoboz 4"/>
          <p:cNvSpPr txBox="1"/>
          <p:nvPr/>
        </p:nvSpPr>
        <p:spPr>
          <a:xfrm>
            <a:off x="179512" y="1347614"/>
            <a:ext cx="280831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u="sng" dirty="0"/>
              <a:t>Tevékenység specifikus</a:t>
            </a:r>
          </a:p>
          <a:p>
            <a:r>
              <a:rPr lang="hu-HU" b="1" u="sng" dirty="0"/>
              <a:t>termékek:</a:t>
            </a:r>
          </a:p>
          <a:p>
            <a:pPr marL="285750" indent="-285750">
              <a:buFontTx/>
              <a:buChar char="-"/>
            </a:pPr>
            <a:r>
              <a:rPr lang="hu-HU" dirty="0"/>
              <a:t>bevásárló 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konferencia 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bor &amp; gasztronómia</a:t>
            </a:r>
          </a:p>
          <a:p>
            <a:pPr marL="285750" indent="-285750">
              <a:buFontTx/>
              <a:buChar char="-"/>
            </a:pPr>
            <a:r>
              <a:rPr lang="hu-HU" dirty="0"/>
              <a:t>fesztivál 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egészségturizmus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aktív turizmus részei</a:t>
            </a:r>
          </a:p>
          <a:p>
            <a:pPr marL="742950" lvl="1" indent="-285750">
              <a:buFontTx/>
              <a:buChar char="-"/>
            </a:pPr>
            <a:r>
              <a:rPr lang="hu-HU" sz="1400" dirty="0"/>
              <a:t>lovas</a:t>
            </a:r>
          </a:p>
          <a:p>
            <a:pPr marL="742950" lvl="1" indent="-285750">
              <a:buFontTx/>
              <a:buChar char="-"/>
            </a:pPr>
            <a:r>
              <a:rPr lang="hu-HU" sz="1400" dirty="0"/>
              <a:t>kerékpáros</a:t>
            </a:r>
          </a:p>
          <a:p>
            <a:pPr marL="742950" lvl="1" indent="-285750">
              <a:buFontTx/>
              <a:buChar char="-"/>
            </a:pPr>
            <a:r>
              <a:rPr lang="hu-HU" sz="1400" dirty="0"/>
              <a:t>golf</a:t>
            </a:r>
          </a:p>
          <a:p>
            <a:pPr marL="742950" lvl="1" indent="-285750">
              <a:buFontTx/>
              <a:buChar char="-"/>
            </a:pPr>
            <a:r>
              <a:rPr lang="hu-HU" sz="1400" dirty="0"/>
              <a:t>sí</a:t>
            </a:r>
          </a:p>
          <a:p>
            <a:pPr marL="742950" lvl="1" indent="-285750">
              <a:buFontTx/>
              <a:buChar char="-"/>
            </a:pPr>
            <a:r>
              <a:rPr lang="hu-HU" sz="1400" dirty="0"/>
              <a:t>evezős túrák</a:t>
            </a:r>
          </a:p>
          <a:p>
            <a:pPr marL="742950" lvl="1" indent="-285750">
              <a:buFontTx/>
              <a:buChar char="-"/>
            </a:pPr>
            <a:r>
              <a:rPr lang="hu-HU" sz="1400" dirty="0"/>
              <a:t>vadász</a:t>
            </a:r>
          </a:p>
          <a:p>
            <a:pPr marL="742950" lvl="1" indent="-285750">
              <a:buFontTx/>
              <a:buChar char="-"/>
            </a:pPr>
            <a:r>
              <a:rPr lang="hu-HU" sz="1400" dirty="0"/>
              <a:t>horgász, stb.</a:t>
            </a:r>
          </a:p>
          <a:p>
            <a:pPr marL="285750" indent="-285750">
              <a:buFontTx/>
              <a:buChar char="-"/>
            </a:pPr>
            <a:endParaRPr lang="hu-HU" dirty="0"/>
          </a:p>
        </p:txBody>
      </p:sp>
      <p:sp>
        <p:nvSpPr>
          <p:cNvPr id="6" name="Szövegdoboz 5"/>
          <p:cNvSpPr txBox="1"/>
          <p:nvPr/>
        </p:nvSpPr>
        <p:spPr>
          <a:xfrm>
            <a:off x="3259466" y="1361935"/>
            <a:ext cx="24482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u="sng" dirty="0"/>
              <a:t>Csoportspecifikus </a:t>
            </a:r>
          </a:p>
          <a:p>
            <a:r>
              <a:rPr lang="hu-HU" b="1" u="sng" dirty="0"/>
              <a:t>termékek:</a:t>
            </a:r>
          </a:p>
          <a:p>
            <a:pPr marL="285750" indent="-285750">
              <a:buFontTx/>
              <a:buChar char="-"/>
            </a:pPr>
            <a:r>
              <a:rPr lang="hu-HU" dirty="0"/>
              <a:t>szenior 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ifjúsági 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szingli 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meleg 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akadálymentes </a:t>
            </a:r>
          </a:p>
          <a:p>
            <a:r>
              <a:rPr lang="hu-HU" dirty="0"/>
              <a:t>	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utazás háziállattal</a:t>
            </a:r>
          </a:p>
          <a:p>
            <a:pPr marL="285750" indent="-285750">
              <a:buFontTx/>
              <a:buChar char="-"/>
            </a:pPr>
            <a:r>
              <a:rPr lang="hu-HU" dirty="0"/>
              <a:t>családi üdülések</a:t>
            </a:r>
          </a:p>
          <a:p>
            <a:pPr marL="285750" indent="-285750">
              <a:buFontTx/>
              <a:buChar char="-"/>
            </a:pPr>
            <a:r>
              <a:rPr lang="hu-HU" dirty="0"/>
              <a:t>fogyatékkal élők </a:t>
            </a:r>
          </a:p>
          <a:p>
            <a:r>
              <a:rPr lang="hu-HU" dirty="0"/>
              <a:t>	üdülése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6119664" y="1361935"/>
            <a:ext cx="30243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u="sng" dirty="0"/>
              <a:t>Térspecifikus termékek:</a:t>
            </a:r>
          </a:p>
          <a:p>
            <a:pPr marL="285750" indent="-285750">
              <a:buFontTx/>
              <a:buChar char="-"/>
            </a:pPr>
            <a:r>
              <a:rPr lang="hu-HU" dirty="0"/>
              <a:t>falusi 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városi 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hegyvidéki 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vízparti turizmus</a:t>
            </a:r>
          </a:p>
          <a:p>
            <a:pPr marL="285750" indent="-285750">
              <a:buFontTx/>
              <a:buChar char="-"/>
            </a:pPr>
            <a:r>
              <a:rPr lang="hu-HU" dirty="0"/>
              <a:t>4S</a:t>
            </a:r>
          </a:p>
          <a:p>
            <a:pPr marL="285750" indent="-285750">
              <a:buFontTx/>
              <a:buChar char="-"/>
            </a:pPr>
            <a:r>
              <a:rPr lang="hu-HU" dirty="0"/>
              <a:t>helyi termékre épülő </a:t>
            </a:r>
          </a:p>
          <a:p>
            <a:r>
              <a:rPr lang="hu-HU" dirty="0"/>
              <a:t>	tematikus út</a:t>
            </a:r>
          </a:p>
          <a:p>
            <a:pPr marL="285750" indent="-285750">
              <a:buFontTx/>
              <a:buChar char="-"/>
            </a:pPr>
            <a:r>
              <a:rPr lang="hu-HU" dirty="0"/>
              <a:t>jelzett túraútvonalak</a:t>
            </a:r>
          </a:p>
          <a:p>
            <a:pPr marL="285750" indent="-285750">
              <a:buFontTx/>
              <a:buChar char="-"/>
            </a:pPr>
            <a:endParaRPr lang="hu-HU" dirty="0"/>
          </a:p>
          <a:p>
            <a:pPr marL="285750" indent="-285750">
              <a:buFontTx/>
              <a:buChar char="-"/>
            </a:pPr>
            <a:endParaRPr lang="hu-HU" dirty="0"/>
          </a:p>
        </p:txBody>
      </p:sp>
      <p:sp>
        <p:nvSpPr>
          <p:cNvPr id="8" name="Szövegdoboz 7"/>
          <p:cNvSpPr txBox="1"/>
          <p:nvPr/>
        </p:nvSpPr>
        <p:spPr>
          <a:xfrm>
            <a:off x="8676456" y="123478"/>
            <a:ext cx="492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9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9553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Cover and End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8DBE0688B0A5224D997E76E526AFAA32" ma:contentTypeVersion="12" ma:contentTypeDescription="Új dokumentum létrehozása." ma:contentTypeScope="" ma:versionID="94109de6c12dcbd8e4661ff01393ca57">
  <xsd:schema xmlns:xsd="http://www.w3.org/2001/XMLSchema" xmlns:xs="http://www.w3.org/2001/XMLSchema" xmlns:p="http://schemas.microsoft.com/office/2006/metadata/properties" xmlns:ns3="cdd061f2-1996-4775-bdd9-60dd9b3a3d76" xmlns:ns4="4a53bce8-ee39-4c2c-8253-74ff71b54072" targetNamespace="http://schemas.microsoft.com/office/2006/metadata/properties" ma:root="true" ma:fieldsID="57894cc65fd71241871ca90b30ee19e2" ns3:_="" ns4:_="">
    <xsd:import namespace="cdd061f2-1996-4775-bdd9-60dd9b3a3d76"/>
    <xsd:import namespace="4a53bce8-ee39-4c2c-8253-74ff71b5407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d061f2-1996-4775-bdd9-60dd9b3a3d7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Résztvevők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Megosztva részletekkel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Megosztási tipp kivonata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53bce8-ee39-4c2c-8253-74ff71b540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939A596-D1A6-4DAB-B980-ABD5763091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82D350E-D5C7-480F-AE48-CF39B2AF8B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d061f2-1996-4775-bdd9-60dd9b3a3d76"/>
    <ds:schemaRef ds:uri="4a53bce8-ee39-4c2c-8253-74ff71b540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4238E1A-69D5-4184-A3CB-A17BF6FAD80A}">
  <ds:schemaRefs>
    <ds:schemaRef ds:uri="http://purl.org/dc/elements/1.1/"/>
    <ds:schemaRef ds:uri="http://schemas.microsoft.com/office/infopath/2007/PartnerControls"/>
    <ds:schemaRef ds:uri="4a53bce8-ee39-4c2c-8253-74ff71b54072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dcmitype/"/>
    <ds:schemaRef ds:uri="cdd061f2-1996-4775-bdd9-60dd9b3a3d76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672</Words>
  <Application>Microsoft Office PowerPoint</Application>
  <PresentationFormat>Diavetítés a képernyőre (16:9 oldalarány)</PresentationFormat>
  <Paragraphs>221</Paragraphs>
  <Slides>23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3</vt:i4>
      </vt:variant>
      <vt:variant>
        <vt:lpstr>Diacímek</vt:lpstr>
      </vt:variant>
      <vt:variant>
        <vt:i4>23</vt:i4>
      </vt:variant>
    </vt:vector>
  </HeadingPairs>
  <TitlesOfParts>
    <vt:vector size="29" baseType="lpstr">
      <vt:lpstr>맑은 고딕</vt:lpstr>
      <vt:lpstr>Arial</vt:lpstr>
      <vt:lpstr>Arial Unicode MS</vt:lpstr>
      <vt:lpstr>Cover and End Slide Master</vt:lpstr>
      <vt:lpstr>Contents Slide Master</vt:lpstr>
      <vt:lpstr>Section Break Slide Master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Nagy Adrienne</cp:lastModifiedBy>
  <cp:revision>180</cp:revision>
  <dcterms:created xsi:type="dcterms:W3CDTF">2016-12-05T23:26:54Z</dcterms:created>
  <dcterms:modified xsi:type="dcterms:W3CDTF">2020-11-11T20:52:30Z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0x0101008DBE0688B0A5224D997E76E526AFAA32</vt:lpwstr>
  </property>
</Properties>
</file>